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5" r:id="rId4"/>
  </p:sldMasterIdLst>
  <p:notesMasterIdLst>
    <p:notesMasterId r:id="rId23"/>
  </p:notes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8386-035B-43A1-A6DA-EF1466F1D9D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76C9F-8ED2-45E7-8437-938AA5DA1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301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8874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5058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347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9994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1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70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9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9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2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9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09801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2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9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69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72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52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58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50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7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1031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58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94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05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67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5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6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91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86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86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3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78532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54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57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53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44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56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42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62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71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28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38035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96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83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64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62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0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495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798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8755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9687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168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8706E4CA-9E60-4622-B38A-92BA342C3DC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354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1405-C116-4871-9472-1E11F747D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Charts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8218-3078-4420-99C8-DEFF6737C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212115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chart:</a:t>
            </a:r>
            <a:br>
              <a:rPr lang="en-US" dirty="0"/>
            </a:br>
            <a:r>
              <a:rPr lang="en-US" dirty="0"/>
              <a:t>format Vertical axis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/>
              <a:t>Excel will pick default formatting settings for the vertical axis based on cell formatting and values. These can be manually specified, too.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inside of the vertical axis labels, and then select </a:t>
            </a:r>
            <a:r>
              <a:rPr lang="en-US" sz="2400" b="1" u="sng" dirty="0"/>
              <a:t>Format Axis</a:t>
            </a:r>
            <a:r>
              <a:rPr lang="en-US" sz="2400" dirty="0"/>
              <a:t>.</a:t>
            </a:r>
            <a:endParaRPr lang="en-US" sz="2400" b="1" u="sng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On the right panel, click </a:t>
            </a:r>
            <a:r>
              <a:rPr lang="en-US" sz="2400" b="1" u="sng" dirty="0"/>
              <a:t>Number</a:t>
            </a:r>
            <a:r>
              <a:rPr lang="en-US" sz="2400" dirty="0"/>
              <a:t> under Axis Options.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number format listed in the instructions.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Close the Format Axis pane.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58FF66-55F3-4C25-8231-F46A5CC3F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28DE4-3756-49C7-AE9C-256D15CC9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2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 pie chart:</a:t>
            </a:r>
            <a:br>
              <a:rPr lang="en-US" dirty="0"/>
            </a:br>
            <a:r>
              <a:rPr lang="en-US" dirty="0"/>
              <a:t>add data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sz="2400" dirty="0"/>
              <a:t>Data labels indicate the data type or value directly on the chart.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inside of the 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green </a:t>
            </a:r>
            <a:r>
              <a:rPr lang="en-US" sz="2400" b="1" u="sng" dirty="0"/>
              <a:t>Chart Elements</a:t>
            </a:r>
            <a:r>
              <a:rPr lang="en-US" sz="2400" dirty="0"/>
              <a:t> button in the upper-right corner of the 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Data Labels</a:t>
            </a:r>
            <a:r>
              <a:rPr lang="en-US" sz="2400" dirty="0"/>
              <a:t>.</a:t>
            </a:r>
            <a:r>
              <a:rPr lang="en-US" sz="2400" b="1" u="sng" dirty="0"/>
              <a:t>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right arrow behind Data Labels to expand the options.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More Options</a:t>
            </a:r>
            <a:r>
              <a:rPr lang="en-US" sz="2400" dirty="0"/>
              <a:t> to open the Label Options panel.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desired </a:t>
            </a:r>
            <a:r>
              <a:rPr lang="en-US" sz="2400" i="1" dirty="0"/>
              <a:t>Label Contains</a:t>
            </a:r>
            <a:r>
              <a:rPr lang="en-US" sz="2400" dirty="0"/>
              <a:t> options.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Close the Format Data Labels pane.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41A48-F749-4F7D-9239-5CCB6B129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0F3554-9E31-4D35-985D-A083335A7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80584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 pie chart:</a:t>
            </a:r>
            <a:br>
              <a:rPr lang="en-US" dirty="0"/>
            </a:br>
            <a:r>
              <a:rPr lang="en-US" dirty="0"/>
              <a:t>remove legend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The legend indicates what each color represents. If you already have values labeled directly on the chart, it may be unnecessary.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inside of the legend.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Delete</a:t>
            </a:r>
            <a:r>
              <a:rPr lang="en-US" sz="2400" dirty="0"/>
              <a:t> to remove the legend.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92F3C-0E70-4FB7-86A8-845577BB1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73C6C4-40E1-451A-ABBE-07BD604DA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35614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 pie chart:</a:t>
            </a:r>
            <a:br>
              <a:rPr lang="en-US" dirty="0"/>
            </a:br>
            <a:r>
              <a:rPr lang="en-US" dirty="0"/>
              <a:t>format secondary pie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sz="2400" dirty="0"/>
              <a:t>With large pie charts, it can be helpful to break small values off into their own pie to be able to better view each item.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inside of the pie 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Format Data Series</a:t>
            </a:r>
            <a:r>
              <a:rPr lang="en-US" sz="2400" b="1" dirty="0"/>
              <a:t> </a:t>
            </a:r>
            <a:r>
              <a:rPr lang="en-US" sz="2400" dirty="0"/>
              <a:t>to open the Series Options panel.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Set </a:t>
            </a:r>
            <a:r>
              <a:rPr lang="en-US" sz="2400" i="1" dirty="0"/>
              <a:t>Split Series</a:t>
            </a:r>
            <a:r>
              <a:rPr lang="en-US" sz="2400" dirty="0"/>
              <a:t> </a:t>
            </a:r>
            <a:r>
              <a:rPr lang="en-US" sz="2400" i="1" dirty="0"/>
              <a:t>By</a:t>
            </a:r>
            <a:r>
              <a:rPr lang="en-US" sz="2400" dirty="0"/>
              <a:t> and the amount to the desired values.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Close the Format Data Series pane.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85B63A-B879-494E-A33F-09539D9A7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37688-B3AF-4EAE-87B8-F62A898BB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5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 Trendline:</a:t>
            </a:r>
            <a:br>
              <a:rPr lang="en-US" dirty="0"/>
            </a:br>
            <a:r>
              <a:rPr lang="en-US" dirty="0"/>
              <a:t>Add trendline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Trendlines are math formulas used to project values.</a:t>
            </a:r>
          </a:p>
          <a:p>
            <a:pPr fontAlgn="base"/>
            <a:r>
              <a:rPr lang="en-US" sz="2400" dirty="0"/>
              <a:t>They’re helpful for predicting future values.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on the line on the chart that the trendline is to be based 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and choose </a:t>
            </a:r>
            <a:r>
              <a:rPr lang="en-US" sz="2400" b="1" u="sng" dirty="0"/>
              <a:t>Add Trendline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83EB-6BB1-4D6C-BC2C-6C14D2B97E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FF9B887-5D96-4618-AAD1-D8B7402716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94891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 Trendline:</a:t>
            </a:r>
            <a:br>
              <a:rPr lang="en-US" dirty="0"/>
            </a:br>
            <a:r>
              <a:rPr lang="en-US" dirty="0"/>
              <a:t>Choose the best trendline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on the trendline to modify and choose </a:t>
            </a:r>
            <a:r>
              <a:rPr lang="en-US" sz="2400" b="1" u="sng" dirty="0"/>
              <a:t>Format Trendline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Check the </a:t>
            </a:r>
            <a:r>
              <a:rPr lang="en-US" sz="2400" i="1" dirty="0"/>
              <a:t>Display R-squared value on chart</a:t>
            </a:r>
            <a:r>
              <a:rPr lang="en-US" sz="2400" dirty="0"/>
              <a:t> box.</a:t>
            </a:r>
            <a:endParaRPr lang="en-US" sz="2400" b="1" u="sng" dirty="0"/>
          </a:p>
          <a:p>
            <a:pPr lvl="1" fontAlgn="base"/>
            <a:r>
              <a:rPr lang="en-US" sz="2000" dirty="0"/>
              <a:t>R-squared values range from 0 to 1, with 1 representing a perfect fit between the data and the line drawn through them, and 0 representing no correlation between the data and the line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trendline option with an R-squared value closest to 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B1D9-D970-4069-9CA4-6935EF7C7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1C0E1B-4EC4-46E3-89E6-1FA1844FC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55669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 Trendline:</a:t>
            </a:r>
            <a:br>
              <a:rPr lang="en-US" dirty="0"/>
            </a:br>
            <a:r>
              <a:rPr lang="en-US" dirty="0"/>
              <a:t>Project trendline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Trendlines can project values in the future, but watch to make sure forecasts make sense. A good R-squared values doesn’t always mean the line type is the best choice when forecast values.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Open the Format Trendline pane.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Forecast area, enter the number of periods you want to forecast forward.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Check your trendline prediction is still reasonable. You may have unlikely values (like negative prices) and need to choose a different trendline option.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83D92-190E-4647-892E-3649C8EA4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8541F6-A7D5-4BE7-AF20-A065F60BC2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73936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a Sparkline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sz="2400" dirty="0"/>
              <a:t>Sparklines are mini-charts embedded in cells to summarize values over time.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data ranges you wish to use for the sparkline.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Insert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Sparklines</a:t>
            </a:r>
            <a:r>
              <a:rPr lang="en-US" sz="2400" dirty="0"/>
              <a:t> section, click the </a:t>
            </a:r>
            <a:r>
              <a:rPr lang="en-US" sz="2400" b="1" u="sng" dirty="0"/>
              <a:t>Line</a:t>
            </a:r>
            <a:r>
              <a:rPr lang="en-US" sz="2400" dirty="0"/>
              <a:t> button.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</a:t>
            </a:r>
            <a:r>
              <a:rPr lang="en-US" sz="2400" i="1" dirty="0"/>
              <a:t>Location Range </a:t>
            </a:r>
            <a:r>
              <a:rPr lang="en-US" sz="2400" dirty="0"/>
              <a:t>where you wish the sparklines to be placed.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FB40-5F3F-4ACE-807B-A64E98E3E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4F5031-B859-4746-AEE9-186A48411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73151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0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Create and format a column chart</a:t>
            </a:r>
          </a:p>
          <a:p>
            <a:pPr fontAlgn="base"/>
            <a:r>
              <a:rPr lang="en-US" dirty="0"/>
              <a:t>Create and format a pie chart</a:t>
            </a:r>
          </a:p>
          <a:p>
            <a:pPr fontAlgn="base"/>
            <a:r>
              <a:rPr lang="en-US" dirty="0"/>
              <a:t>Create and format a line chart</a:t>
            </a:r>
          </a:p>
          <a:p>
            <a:pPr fontAlgn="base"/>
            <a:r>
              <a:rPr lang="en-US" dirty="0"/>
              <a:t>Use a </a:t>
            </a:r>
            <a:r>
              <a:rPr lang="en-US" dirty="0" err="1"/>
              <a:t>trendline</a:t>
            </a:r>
            <a:endParaRPr lang="en-US" dirty="0"/>
          </a:p>
          <a:p>
            <a:pPr fontAlgn="base"/>
            <a:r>
              <a:rPr lang="en-US" dirty="0"/>
              <a:t>Insert a </a:t>
            </a:r>
            <a:r>
              <a:rPr lang="en-US" dirty="0" err="1"/>
              <a:t>sparkline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43333-4BD4-461A-AA82-97F7FE617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Excel charts are used to visually display data, making the data easier to understand.  Also, charts make it possible to see relationships between data.</a:t>
            </a:r>
          </a:p>
          <a:p>
            <a:pPr marL="0" lvl="1" indent="0" fontAlgn="base">
              <a:spcBef>
                <a:spcPts val="1000"/>
              </a:spcBef>
              <a:buNone/>
            </a:pPr>
            <a:r>
              <a:rPr lang="en-US" sz="2400" dirty="0"/>
              <a:t>Types of charts: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10D65-AB27-4BFB-9322-3A8CD42E8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M. A. </a:t>
            </a:r>
            <a:r>
              <a:rPr lang="en-US" dirty="0" err="1"/>
              <a:t>Poatsy</a:t>
            </a:r>
            <a:r>
              <a:rPr lang="en-US" dirty="0"/>
              <a:t>, K. </a:t>
            </a:r>
            <a:r>
              <a:rPr lang="en-US" dirty="0" err="1"/>
              <a:t>Mulbery</a:t>
            </a:r>
            <a:r>
              <a:rPr lang="en-US" dirty="0"/>
              <a:t>, J. Davidson, A. Rutledge, and R. </a:t>
            </a:r>
            <a:r>
              <a:rPr lang="en-US" dirty="0" err="1"/>
              <a:t>Grauer</a:t>
            </a:r>
            <a:r>
              <a:rPr lang="en-US" dirty="0"/>
              <a:t>, </a:t>
            </a:r>
            <a:r>
              <a:rPr lang="en-US" i="1" dirty="0"/>
              <a:t>Exploring Microsoft Office Excel 2016 Comprehensive</a:t>
            </a:r>
            <a:r>
              <a:rPr lang="en-US" dirty="0"/>
              <a:t>, 1st ed. Upper Saddle River, NJ: Pearson Education, 2016.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81" y="2871382"/>
            <a:ext cx="8039438" cy="2235102"/>
          </a:xfrm>
          <a:prstGeom prst="rect">
            <a:avLst/>
          </a:prstGeom>
          <a:solidFill>
            <a:srgbClr val="176C24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60860-8BC6-4500-8D5B-8408B2DA2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chart: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to use to create a chart.</a:t>
            </a:r>
          </a:p>
          <a:p>
            <a:pPr lvl="1" fontAlgn="base"/>
            <a:r>
              <a:rPr lang="en-US" sz="2000" dirty="0"/>
              <a:t>If the range of cells are non-contiguous, keep the </a:t>
            </a:r>
            <a:r>
              <a:rPr lang="en-US" sz="2000" b="1" u="sng" dirty="0"/>
              <a:t>Ctrl</a:t>
            </a:r>
            <a:r>
              <a:rPr lang="en-US" sz="2000" dirty="0"/>
              <a:t> key pressed on your keyboard, and then select the non-contiguous cells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/>
              <a:t>Go to the </a:t>
            </a:r>
            <a:r>
              <a:rPr lang="en-US" sz="2400" b="1" dirty="0"/>
              <a:t>Insert</a:t>
            </a:r>
            <a:r>
              <a:rPr lang="en-US" sz="2400" dirty="0"/>
              <a:t> ribbon. 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 startAt="2"/>
            </a:pPr>
            <a:r>
              <a:rPr lang="en-US" sz="2400" dirty="0"/>
              <a:t>In </a:t>
            </a:r>
            <a:r>
              <a:rPr lang="en-US" sz="2400" b="1" dirty="0"/>
              <a:t>Charts</a:t>
            </a:r>
            <a:r>
              <a:rPr lang="en-US" sz="2400" dirty="0"/>
              <a:t> section, click the </a:t>
            </a:r>
            <a:r>
              <a:rPr lang="en-US" sz="2400" b="1" u="sng" dirty="0"/>
              <a:t>See All Charts</a:t>
            </a:r>
            <a:r>
              <a:rPr lang="en-US" sz="2400" b="1" dirty="0"/>
              <a:t> </a:t>
            </a:r>
            <a:r>
              <a:rPr lang="en-US" sz="2400" dirty="0"/>
              <a:t>arrow in the bottom-right corner.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237E5-32CC-402C-9665-A47E76B0E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53187A8-766B-4A9A-98CB-30E88CF578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96335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chart: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 fontAlgn="base">
              <a:buFont typeface="+mj-lt"/>
              <a:buAutoNum type="arabicPeriod" startAt="4"/>
            </a:pPr>
            <a:r>
              <a:rPr lang="en-US" sz="2400" dirty="0"/>
              <a:t>In the Insert Chart dialog box, select the type of chart listed required.</a:t>
            </a:r>
          </a:p>
          <a:p>
            <a:pPr lvl="1" fontAlgn="base"/>
            <a:r>
              <a:rPr lang="en-US" sz="2000" dirty="0"/>
              <a:t>After clicking the specific chart type, you have different choices for that type of chart at the top of the dialog box</a:t>
            </a:r>
          </a:p>
          <a:p>
            <a:pPr lvl="1" fontAlgn="base"/>
            <a:r>
              <a:rPr lang="en-US" sz="2000" dirty="0"/>
              <a:t>The Recommended Charts tab may have charts that are close to what you need and will save time on formatting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 startAt="5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  <a:p>
            <a:pPr marL="800100" lvl="3" indent="-342900" fontAlgn="base">
              <a:spcBef>
                <a:spcPts val="1000"/>
              </a:spcBef>
            </a:pPr>
            <a:r>
              <a:rPr lang="en-US" sz="2200" dirty="0"/>
              <a:t>By default, the chart will be inserted into the sheet where you selected the cells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38218-2F40-4F12-A78F-31BAEFFFF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0D35D8-FF2A-4C57-9ED1-0AD048234D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96" y="1447800"/>
            <a:ext cx="4509007" cy="4267200"/>
          </a:xfrm>
        </p:spPr>
      </p:pic>
    </p:spTree>
    <p:extLst>
      <p:ext uri="{BB962C8B-B14F-4D97-AF65-F5344CB8AC3E}">
        <p14:creationId xmlns:p14="http://schemas.microsoft.com/office/powerpoint/2010/main" val="286055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Reposition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It can be helpful to have charts and the data they’re based on located on the same worksheet.</a:t>
            </a:r>
          </a:p>
          <a:p>
            <a:pPr fontAlgn="base"/>
            <a:endParaRPr lang="en-US" sz="2400" dirty="0"/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To reposition a chart, click in a blank area of the chart to select it.</a:t>
            </a:r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Drag the chart to the target position.</a:t>
            </a:r>
          </a:p>
          <a:p>
            <a:pPr marL="514350" indent="-457200" fontAlgn="base">
              <a:buFont typeface="+mj-lt"/>
              <a:buAutoNum type="arabicPeriod"/>
            </a:pPr>
            <a:r>
              <a:rPr lang="en-US" sz="2400" dirty="0"/>
              <a:t>Resize it to cover the intended range of cells.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416033"/>
            <a:ext cx="5384800" cy="23307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F0D95-B03F-4A9B-A1ED-2D15A23C1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3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chart to a New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Having charts on their own sheet can make them easier to read.</a:t>
            </a:r>
          </a:p>
          <a:p>
            <a:pPr fontAlgn="base"/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 an empty area of the 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Move Chart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Move Chart dialog box, select </a:t>
            </a:r>
            <a:r>
              <a:rPr lang="en-US" sz="2400" b="1" u="sng" dirty="0"/>
              <a:t>New Sheet</a:t>
            </a:r>
            <a:r>
              <a:rPr lang="en-US" sz="2400" dirty="0"/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Enter the name for the new sheet.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920812-0671-48D5-87BB-67A70896C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CA445-3026-429E-AC81-9AB1E9CDE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7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chart:</a:t>
            </a:r>
            <a:br>
              <a:rPr lang="en-US" dirty="0"/>
            </a:br>
            <a:r>
              <a:rPr lang="en-US" dirty="0"/>
              <a:t>specify 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Give your charts descriptive names so people instantly understand what data is shown.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Double-click the chart title.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Rename it as required by the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FBF14-3B77-466D-8107-BDEA414EB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607D54-FF82-4342-BC2B-469C6144F7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58118"/>
            <a:ext cx="5384800" cy="3446563"/>
          </a:xfrm>
        </p:spPr>
      </p:pic>
    </p:spTree>
    <p:extLst>
      <p:ext uri="{BB962C8B-B14F-4D97-AF65-F5344CB8AC3E}">
        <p14:creationId xmlns:p14="http://schemas.microsoft.com/office/powerpoint/2010/main" val="279799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chart:</a:t>
            </a:r>
            <a:br>
              <a:rPr lang="en-US" dirty="0"/>
            </a:br>
            <a:r>
              <a:rPr lang="en-US" dirty="0"/>
              <a:t>specify axis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Axes should also have descriptive labels.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24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inside of the 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green </a:t>
            </a:r>
            <a:r>
              <a:rPr lang="en-US" sz="2400" b="1" u="sng" dirty="0"/>
              <a:t>Chart Elements </a:t>
            </a:r>
            <a:r>
              <a:rPr lang="en-US" sz="2400" dirty="0"/>
              <a:t>button in the upper-right corner of the 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Axis Titles</a:t>
            </a:r>
            <a:r>
              <a:rPr lang="en-US" sz="2400" dirty="0"/>
              <a:t> from the list of chart elements.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Double-click the horizontal axis title and rename it.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Double-click vertical axis title, and rename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A5F25-AEBE-4EEC-AB7C-59C9F461F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76F437-8488-4F6C-B39B-F13E4F8B6D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58118"/>
            <a:ext cx="5384800" cy="3446563"/>
          </a:xfrm>
        </p:spPr>
      </p:pic>
    </p:spTree>
    <p:extLst>
      <p:ext uri="{BB962C8B-B14F-4D97-AF65-F5344CB8AC3E}">
        <p14:creationId xmlns:p14="http://schemas.microsoft.com/office/powerpoint/2010/main" val="425205577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1_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91F44D6B-2B46-4D3C-98A1-921D15E863E0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0E4D4871-F53D-41B9-A632-6065CF09984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854</ap:TotalTime>
  <ap:Words>958</ap:Words>
  <ap:Application>Microsoft Office PowerPoint</ap:Application>
  <ap:PresentationFormat>Widescreen</ap:PresentationFormat>
  <ap:Paragraphs>121</ap:Paragraphs>
  <ap:Slides>18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ap:HeadingPairs>
  <ap:TitlesOfParts>
    <vt:vector baseType="lpstr" size="25">
      <vt:lpstr>Arial</vt:lpstr>
      <vt:lpstr>Calibri</vt:lpstr>
      <vt:lpstr>Wingdings</vt:lpstr>
      <vt:lpstr>CS101 Theme - Gold Variant</vt:lpstr>
      <vt:lpstr>CS101 Theme - Blue Variant</vt:lpstr>
      <vt:lpstr>1_CS101 Theme - Gold Variant</vt:lpstr>
      <vt:lpstr>1_CS101 Theme - Blue Variant</vt:lpstr>
      <vt:lpstr>Excel: Charts Participation Project</vt:lpstr>
      <vt:lpstr>Topics Covered</vt:lpstr>
      <vt:lpstr>Charts</vt:lpstr>
      <vt:lpstr>Create a chart: Part 1</vt:lpstr>
      <vt:lpstr>Create a chart: Part 2</vt:lpstr>
      <vt:lpstr>Reposition Chart</vt:lpstr>
      <vt:lpstr>Move chart to a New Sheet</vt:lpstr>
      <vt:lpstr>Format chart: specify chart title</vt:lpstr>
      <vt:lpstr>Format chart: specify axis titles</vt:lpstr>
      <vt:lpstr>Format chart: format Vertical axis values</vt:lpstr>
      <vt:lpstr>Format pie chart: add data labels</vt:lpstr>
      <vt:lpstr>Format pie chart: remove legend</vt:lpstr>
      <vt:lpstr>Format pie chart: format secondary pie</vt:lpstr>
      <vt:lpstr>Use a Trendline: Add trendline</vt:lpstr>
      <vt:lpstr>Use a Trendline: Choose the best trendline</vt:lpstr>
      <vt:lpstr>Use a Trendline: Project trendline forward</vt:lpstr>
      <vt:lpstr>Insert a Sparkline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Charts Participation Project</dc:title>
  <dc:creator>Computer Science 101</dc:creator>
  <lastModifiedBy>Brian Powell</lastModifiedBy>
  <revision>145</revision>
  <dcterms:created xsi:type="dcterms:W3CDTF">2018-01-04T16:33:29.0000000Z</dcterms:created>
  <dcterms:modified xsi:type="dcterms:W3CDTF">2018-09-20T21:51:39.0000000Z</dcterms:modified>
</coreProperties>
</file>