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6" r:id="rId2"/>
    <p:sldMasterId id="2147483700" r:id="rId3"/>
    <p:sldMasterId id="2147483715" r:id="rId4"/>
  </p:sldMasterIdLst>
  <p:notesMasterIdLst>
    <p:notesMasterId r:id="rId20"/>
  </p:notesMasterIdLst>
  <p:sldIdLst>
    <p:sldId id="256" r:id="rId5"/>
    <p:sldId id="258" r:id="rId6"/>
    <p:sldId id="259" r:id="rId7"/>
    <p:sldId id="261" r:id="rId8"/>
    <p:sldId id="260" r:id="rId9"/>
    <p:sldId id="262" r:id="rId10"/>
    <p:sldId id="263" r:id="rId11"/>
    <p:sldId id="264" r:id="rId12"/>
    <p:sldId id="265" r:id="rId13"/>
    <p:sldId id="270" r:id="rId14"/>
    <p:sldId id="266" r:id="rId15"/>
    <p:sldId id="267" r:id="rId16"/>
    <p:sldId id="268" r:id="rId17"/>
    <p:sldId id="271" r:id="rId18"/>
    <p:sldId id="26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45C513-AD71-4E74-A231-0FF253BC2A59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DBAB7A-3DA3-4507-8091-09C64CB2B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27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103632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4104443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5240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52401"/>
            <a:ext cx="6815667" cy="55626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314451"/>
            <a:ext cx="4011084" cy="4400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D7E04-D7E6-4A3A-9BF1-422CBB46010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866022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3434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457201"/>
            <a:ext cx="7315200" cy="38274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49101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D7E04-D7E6-4A3A-9BF1-422CBB46010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818438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D7E04-D7E6-4A3A-9BF1-422CBB46010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4068148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095399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103632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532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02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Full Color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874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or 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0522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31958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19401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529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1"/>
            <a:ext cx="5384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801"/>
            <a:ext cx="5384800" cy="42672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242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2CD7E04-D7E6-4A3A-9BF1-422CBB46010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4279829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11362"/>
            <a:ext cx="5386917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37160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011362"/>
            <a:ext cx="5389033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0750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0929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1"/>
            <a:ext cx="10972800" cy="5562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5455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5240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52401"/>
            <a:ext cx="6815667" cy="55626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314451"/>
            <a:ext cx="4011084" cy="4400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254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3434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457201"/>
            <a:ext cx="7315200" cy="38274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49101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7599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8192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5619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103632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4518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6242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1"/>
            <a:ext cx="10972800" cy="37642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76ED03A-4FA6-4C95-81AD-A7E517B005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" y="5212081"/>
            <a:ext cx="10972800" cy="502920"/>
          </a:xfrm>
        </p:spPr>
        <p:txBody>
          <a:bodyPr anchor="b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4668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Full Color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D7E04-D7E6-4A3A-9BF1-422CBB46010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127363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Full Color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2256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or 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1109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31958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19401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9137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1"/>
            <a:ext cx="5384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801"/>
            <a:ext cx="5384800" cy="42672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7122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11362"/>
            <a:ext cx="5386917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37160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011362"/>
            <a:ext cx="5389033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328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3469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1"/>
            <a:ext cx="10972800" cy="5562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2599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5240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52401"/>
            <a:ext cx="6815667" cy="55626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314451"/>
            <a:ext cx="4011084" cy="4400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033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3434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457201"/>
            <a:ext cx="7315200" cy="38274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49101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6028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848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or 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D7E04-D7E6-4A3A-9BF1-422CBB46010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1842497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3548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103632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1968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1192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1"/>
            <a:ext cx="10972800" cy="37642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76ED03A-4FA6-4C95-81AD-A7E517B005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" y="5212081"/>
            <a:ext cx="10972800" cy="502920"/>
          </a:xfrm>
        </p:spPr>
        <p:txBody>
          <a:bodyPr anchor="b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30758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Full Color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5728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or 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481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31958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19401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6634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1"/>
            <a:ext cx="5384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801"/>
            <a:ext cx="5384800" cy="42672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7672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11362"/>
            <a:ext cx="5386917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37160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011362"/>
            <a:ext cx="5389033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8774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074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31958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19401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D7E04-D7E6-4A3A-9BF1-422CBB46010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9026260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1"/>
            <a:ext cx="10972800" cy="5562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2172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5240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52401"/>
            <a:ext cx="6815667" cy="55626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314451"/>
            <a:ext cx="4011084" cy="4400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996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3434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457201"/>
            <a:ext cx="7315200" cy="38274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49101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4736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6570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719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1"/>
            <a:ext cx="5384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801"/>
            <a:ext cx="5384800" cy="42672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D7E04-D7E6-4A3A-9BF1-422CBB46010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247207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11362"/>
            <a:ext cx="5386917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37160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011362"/>
            <a:ext cx="5389033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D7E04-D7E6-4A3A-9BF1-422CBB46010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536727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D7E04-D7E6-4A3A-9BF1-422CBB46010C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718499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1"/>
            <a:ext cx="10972800" cy="5562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D7E04-D7E6-4A3A-9BF1-422CBB46010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068076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4.jp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6" Type="http://schemas.openxmlformats.org/officeDocument/2006/relationships/image" Target="../media/image4.jpg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7801"/>
            <a:ext cx="10972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34568" y="6553200"/>
            <a:ext cx="2844800" cy="304800"/>
          </a:xfrm>
          <a:prstGeom prst="rect">
            <a:avLst/>
          </a:prstGeom>
        </p:spPr>
        <p:txBody>
          <a:bodyPr anchor="b" anchorCtr="0"/>
          <a:lstStyle>
            <a:lvl1pPr algn="r"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fld id="{42CD7E04-D7E6-4A3A-9BF1-422CBB46010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935995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u="none" kern="1200" cap="all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 baseline="0">
          <a:solidFill>
            <a:schemeClr val="tx1"/>
          </a:solidFill>
          <a:latin typeface="+mn-lt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 baseline="0">
          <a:solidFill>
            <a:schemeClr val="tx1"/>
          </a:solidFill>
          <a:latin typeface="+mn-lt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 baseline="0">
          <a:solidFill>
            <a:schemeClr val="tx1"/>
          </a:solidFill>
          <a:latin typeface="+mn-lt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 baseline="0">
          <a:solidFill>
            <a:schemeClr val="tx1"/>
          </a:solidFill>
          <a:latin typeface="+mn-lt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 baseline="0">
          <a:solidFill>
            <a:schemeClr val="tx1"/>
          </a:solidFill>
          <a:latin typeface="+mn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7801"/>
            <a:ext cx="10972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39072" y="6553200"/>
            <a:ext cx="2844800" cy="304800"/>
          </a:xfrm>
          <a:prstGeom prst="rect">
            <a:avLst/>
          </a:prstGeom>
        </p:spPr>
        <p:txBody>
          <a:bodyPr anchor="b" anchorCtr="0"/>
          <a:lstStyle>
            <a:lvl1pPr algn="r"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75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u="none" kern="1200" cap="all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 baseline="0">
          <a:solidFill>
            <a:schemeClr val="tx1"/>
          </a:solidFill>
          <a:latin typeface="+mn-lt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 baseline="0">
          <a:solidFill>
            <a:schemeClr val="tx1"/>
          </a:solidFill>
          <a:latin typeface="+mn-lt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 baseline="0">
          <a:solidFill>
            <a:schemeClr val="tx1"/>
          </a:solidFill>
          <a:latin typeface="+mn-lt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 baseline="0">
          <a:solidFill>
            <a:schemeClr val="tx1"/>
          </a:solidFill>
          <a:latin typeface="+mn-lt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 baseline="0">
          <a:solidFill>
            <a:schemeClr val="tx1"/>
          </a:solidFill>
          <a:latin typeface="+mn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7801"/>
            <a:ext cx="10972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34568" y="6553200"/>
            <a:ext cx="2844800" cy="304800"/>
          </a:xfrm>
          <a:prstGeom prst="rect">
            <a:avLst/>
          </a:prstGeom>
        </p:spPr>
        <p:txBody>
          <a:bodyPr anchor="b" anchorCtr="0"/>
          <a:lstStyle>
            <a:lvl1pPr algn="r"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fld id="{42CD7E04-D7E6-4A3A-9BF1-422CBB46010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362346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u="none" kern="1200" cap="all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 baseline="0">
          <a:solidFill>
            <a:schemeClr val="tx1"/>
          </a:solidFill>
          <a:latin typeface="+mn-lt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 baseline="0">
          <a:solidFill>
            <a:schemeClr val="tx1"/>
          </a:solidFill>
          <a:latin typeface="+mn-lt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 baseline="0">
          <a:solidFill>
            <a:schemeClr val="tx1"/>
          </a:solidFill>
          <a:latin typeface="+mn-lt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 baseline="0">
          <a:solidFill>
            <a:schemeClr val="tx1"/>
          </a:solidFill>
          <a:latin typeface="+mn-lt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 baseline="0">
          <a:solidFill>
            <a:schemeClr val="tx1"/>
          </a:solidFill>
          <a:latin typeface="+mn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7801"/>
            <a:ext cx="10972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39072" y="6553200"/>
            <a:ext cx="2844800" cy="304800"/>
          </a:xfrm>
          <a:prstGeom prst="rect">
            <a:avLst/>
          </a:prstGeom>
        </p:spPr>
        <p:txBody>
          <a:bodyPr anchor="b" anchorCtr="0"/>
          <a:lstStyle>
            <a:lvl1pPr algn="r"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029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u="none" kern="1200" cap="all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 baseline="0">
          <a:solidFill>
            <a:schemeClr val="tx1"/>
          </a:solidFill>
          <a:latin typeface="+mn-lt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 baseline="0">
          <a:solidFill>
            <a:schemeClr val="tx1"/>
          </a:solidFill>
          <a:latin typeface="+mn-lt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 baseline="0">
          <a:solidFill>
            <a:schemeClr val="tx1"/>
          </a:solidFill>
          <a:latin typeface="+mn-lt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 baseline="0">
          <a:solidFill>
            <a:schemeClr val="tx1"/>
          </a:solidFill>
          <a:latin typeface="+mn-lt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 baseline="0">
          <a:solidFill>
            <a:schemeClr val="tx1"/>
          </a:solidFill>
          <a:latin typeface="+mn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F6617-FC7E-4CDA-AFAD-59966F93F3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Excel: PivotTables</a:t>
            </a:r>
            <a:br>
              <a:rPr lang="en-US"/>
            </a:br>
            <a:r>
              <a:rPr lang="en-US"/>
              <a:t>Participation Project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B01BB4-E6E3-4BEB-A307-17FA5EAE29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Housing Problem</a:t>
            </a:r>
          </a:p>
          <a:p>
            <a:r>
              <a:rPr lang="en-US"/>
              <a:t>WV </a:t>
            </a:r>
            <a:r>
              <a:rPr lang="en-US" dirty="0"/>
              <a:t>Mining Problem</a:t>
            </a:r>
          </a:p>
        </p:txBody>
      </p:sp>
    </p:spTree>
    <p:extLst>
      <p:ext uri="{BB962C8B-B14F-4D97-AF65-F5344CB8AC3E}">
        <p14:creationId xmlns:p14="http://schemas.microsoft.com/office/powerpoint/2010/main" val="1552815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EB8B2-6C6A-4F31-8468-AE1591C74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PivotCharts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DF2D8-4639-4DA1-801A-B370E04F478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PivotCharts are a special form of chart where the data can be reorganized and filtered, like with PivotTables.</a:t>
            </a:r>
          </a:p>
          <a:p>
            <a:r>
              <a:rPr lang="en-US" dirty="0"/>
              <a:t>PivotCharts are commonly tied to PivotTables. When something changes with one, the other is automatically updated.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1C3B791-6015-42A1-8D8A-39A3A6424A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16450"/>
            <a:ext cx="5384800" cy="392990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0AE469-7CFB-4E06-AFEB-0B4E014D88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761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32877-62B8-41E6-9B5B-4BF32F18E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PivotTable &amp; PivotChart:</a:t>
            </a:r>
            <a:br>
              <a:rPr lang="en-US" dirty="0"/>
            </a:br>
            <a:r>
              <a:rPr lang="en-US" dirty="0"/>
              <a:t>Part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78244-07F0-48D6-8762-4F113C88A7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Select the range of cells you wish to use for the PivotTable and PivotChart.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Go to the </a:t>
            </a:r>
            <a:r>
              <a:rPr lang="en-US" sz="2400" b="1" dirty="0"/>
              <a:t>Insert</a:t>
            </a:r>
            <a:r>
              <a:rPr lang="en-US" sz="2400" dirty="0"/>
              <a:t> ribbon. 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In the Charts section, click the </a:t>
            </a:r>
            <a:r>
              <a:rPr lang="en-US" sz="2400" b="1" u="sng" dirty="0"/>
              <a:t>PivotTable &amp; PivotChart</a:t>
            </a:r>
            <a:r>
              <a:rPr lang="en-US" sz="2400" dirty="0"/>
              <a:t> button to open the Create PivotTable dialog box.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Keep </a:t>
            </a:r>
            <a:r>
              <a:rPr lang="en-US" sz="2400" i="1" dirty="0"/>
              <a:t>New Worksheet</a:t>
            </a:r>
            <a:r>
              <a:rPr lang="en-US" sz="2400" dirty="0"/>
              <a:t> selected to place the PivotTable and PivotChart on a new sheet.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Click the </a:t>
            </a:r>
            <a:r>
              <a:rPr lang="en-US" sz="2400" b="1" u="sng" dirty="0"/>
              <a:t>OK</a:t>
            </a:r>
            <a:r>
              <a:rPr lang="en-US" sz="2400" dirty="0"/>
              <a:t> button.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CC9945-E4A8-46F5-B005-4A8AB05E5C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39361F7-9D78-46C9-B104-CB8C3E08FF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</p:spTree>
    <p:extLst>
      <p:ext uri="{BB962C8B-B14F-4D97-AF65-F5344CB8AC3E}">
        <p14:creationId xmlns:p14="http://schemas.microsoft.com/office/powerpoint/2010/main" val="1013093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32877-62B8-41E6-9B5B-4BF32F18E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PivotTable &amp; PivotChart:</a:t>
            </a:r>
            <a:br>
              <a:rPr lang="en-US" dirty="0"/>
            </a:br>
            <a:r>
              <a:rPr lang="en-US" dirty="0"/>
              <a:t>Part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78244-07F0-48D6-8762-4F113C88A7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 fontAlgn="base">
              <a:buFont typeface="+mj-lt"/>
              <a:buAutoNum type="arabicPeriod" startAt="6"/>
            </a:pPr>
            <a:r>
              <a:rPr lang="en-US" sz="2400" dirty="0"/>
              <a:t>Right-click in a blank area of the PivotChart and select </a:t>
            </a:r>
            <a:r>
              <a:rPr lang="en-US" sz="2400" b="1" u="sng" dirty="0"/>
              <a:t>Move Chart</a:t>
            </a:r>
            <a:r>
              <a:rPr lang="en-US" sz="2400" u="sng" dirty="0"/>
              <a:t> </a:t>
            </a:r>
            <a:r>
              <a:rPr lang="en-US" sz="2400" dirty="0"/>
              <a:t>to move the PivotChart to a new sheet.</a:t>
            </a:r>
          </a:p>
          <a:p>
            <a:pPr marL="457200" indent="-457200" fontAlgn="base">
              <a:buFont typeface="+mj-lt"/>
              <a:buAutoNum type="arabicPeriod" startAt="6"/>
            </a:pPr>
            <a:r>
              <a:rPr lang="en-US" sz="2400" dirty="0"/>
              <a:t>In the Move Chart dialog box, select </a:t>
            </a:r>
            <a:r>
              <a:rPr lang="en-US" sz="2400" b="1" u="sng" dirty="0"/>
              <a:t>New sheet</a:t>
            </a:r>
            <a:r>
              <a:rPr lang="en-US" sz="2400" dirty="0"/>
              <a:t>, and enter the sheet name.</a:t>
            </a:r>
          </a:p>
          <a:p>
            <a:pPr marL="457200" indent="-457200" fontAlgn="base">
              <a:buFont typeface="+mj-lt"/>
              <a:buAutoNum type="arabicPeriod" startAt="6"/>
            </a:pPr>
            <a:r>
              <a:rPr lang="en-US" sz="2400" dirty="0"/>
              <a:t>Click the </a:t>
            </a:r>
            <a:r>
              <a:rPr lang="en-US" sz="2400" b="1" u="sng" dirty="0"/>
              <a:t>OK</a:t>
            </a:r>
            <a:r>
              <a:rPr lang="en-US" sz="2400" dirty="0"/>
              <a:t> button.</a:t>
            </a:r>
          </a:p>
          <a:p>
            <a:pPr marL="800100" lvl="3" indent="-342900" fontAlgn="base">
              <a:spcBef>
                <a:spcPts val="1000"/>
              </a:spcBef>
            </a:pPr>
            <a:r>
              <a:rPr lang="en-US" sz="2200" dirty="0"/>
              <a:t>The PivotChart will now be moved to a new sheet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76D900-3862-4B61-90E0-402DD998A4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FC2F4B4-340D-4450-A485-30DE0F1965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</p:spTree>
    <p:extLst>
      <p:ext uri="{BB962C8B-B14F-4D97-AF65-F5344CB8AC3E}">
        <p14:creationId xmlns:p14="http://schemas.microsoft.com/office/powerpoint/2010/main" val="3137077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32877-62B8-41E6-9B5B-4BF32F18E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PivotTable &amp; PivotChart:</a:t>
            </a:r>
            <a:br>
              <a:rPr lang="en-US" dirty="0"/>
            </a:br>
            <a:r>
              <a:rPr lang="en-US" dirty="0"/>
              <a:t>Part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78244-07F0-48D6-8762-4F113C88A7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457200" indent="-457200" fontAlgn="base">
              <a:buFont typeface="+mj-lt"/>
              <a:buAutoNum type="arabicPeriod" startAt="9"/>
            </a:pPr>
            <a:r>
              <a:rPr lang="en-US" sz="2400" dirty="0"/>
              <a:t>Select the PivotTable.</a:t>
            </a:r>
          </a:p>
          <a:p>
            <a:pPr marL="457200" indent="-457200" fontAlgn="base">
              <a:buFont typeface="+mj-lt"/>
              <a:buAutoNum type="arabicPeriod" startAt="9"/>
            </a:pPr>
            <a:r>
              <a:rPr lang="en-US" sz="2400" dirty="0"/>
              <a:t>In the PivotTable Fields pane, click and drag the fields to the </a:t>
            </a:r>
            <a:r>
              <a:rPr lang="en-US" sz="2400" i="1" dirty="0"/>
              <a:t>Filters</a:t>
            </a:r>
            <a:r>
              <a:rPr lang="en-US" sz="2400" dirty="0"/>
              <a:t>, </a:t>
            </a:r>
            <a:r>
              <a:rPr lang="en-US" sz="2400" i="1" dirty="0"/>
              <a:t>Columns</a:t>
            </a:r>
            <a:r>
              <a:rPr lang="en-US" sz="2400" dirty="0"/>
              <a:t>, </a:t>
            </a:r>
            <a:r>
              <a:rPr lang="en-US" sz="2400" i="1" dirty="0"/>
              <a:t>Rows</a:t>
            </a:r>
            <a:r>
              <a:rPr lang="en-US" sz="2400" dirty="0"/>
              <a:t>, and </a:t>
            </a:r>
            <a:r>
              <a:rPr lang="en-US" sz="2400" i="1" dirty="0"/>
              <a:t>Values</a:t>
            </a:r>
            <a:r>
              <a:rPr lang="en-US" sz="2400" dirty="0"/>
              <a:t> areas as listed in the instructions.</a:t>
            </a:r>
          </a:p>
          <a:p>
            <a:pPr lvl="1" fontAlgn="base"/>
            <a:r>
              <a:rPr lang="en-US" sz="2000" dirty="0"/>
              <a:t>As you configure the PivotTable, the PivotChart will be updated automatically</a:t>
            </a:r>
          </a:p>
          <a:p>
            <a:pPr fontAlgn="base"/>
            <a:endParaRPr lang="en-US" dirty="0"/>
          </a:p>
          <a:p>
            <a:pPr fontAlgn="base"/>
            <a:r>
              <a:rPr lang="en-US" dirty="0"/>
              <a:t>PivotCharts can be formatted the same way regular charts are formatted.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190EFC-E90C-4BD0-9682-5372A5881F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A9A838E-5EF0-4E2A-9DD7-FA1CBEEB676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</p:spTree>
    <p:extLst>
      <p:ext uri="{BB962C8B-B14F-4D97-AF65-F5344CB8AC3E}">
        <p14:creationId xmlns:p14="http://schemas.microsoft.com/office/powerpoint/2010/main" val="2198527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9F391-F226-4207-829B-DA7C61B04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Refresh the PivotTable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F0AA9-0E7B-4234-A7DB-ADFD1F396B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When you modify cell values in your workbook, you must manually update your PivotTables before they reflect those new numbers.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Right-click on the PivotTable and choose the </a:t>
            </a:r>
            <a:r>
              <a:rPr lang="en-US" b="1" u="sng" dirty="0"/>
              <a:t>Refresh</a:t>
            </a:r>
            <a:r>
              <a:rPr lang="en-US" b="1" dirty="0"/>
              <a:t> option.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63B1AFC-1F2C-413B-9F71-7B44EE49A0F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95DC58-FCC1-46A0-BB57-0562D957CE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807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431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78244-07F0-48D6-8762-4F113C88A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Create a PivotTable</a:t>
            </a:r>
          </a:p>
          <a:p>
            <a:pPr fontAlgn="base"/>
            <a:r>
              <a:rPr lang="en-US" dirty="0"/>
              <a:t>Group PivotTable data</a:t>
            </a:r>
          </a:p>
          <a:p>
            <a:pPr fontAlgn="base"/>
            <a:r>
              <a:rPr lang="en-US" dirty="0"/>
              <a:t>Create a PivotChart and PivotTable</a:t>
            </a:r>
          </a:p>
          <a:p>
            <a:pPr fontAlgn="base"/>
            <a:r>
              <a:rPr lang="en-US" dirty="0"/>
              <a:t>Refresh the PivotTable data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432877-62B8-41E6-9B5B-4BF32F18E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 Covered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25AE98-A929-4F1C-8684-3B7DF74BF0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034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32877-62B8-41E6-9B5B-4BF32F18E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PivotTables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78244-07F0-48D6-8762-4F113C88A7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fontAlgn="base"/>
            <a:r>
              <a:rPr lang="en-US" sz="2400" dirty="0"/>
              <a:t>PivotTables are one of Excel’s most powerful features.</a:t>
            </a:r>
          </a:p>
          <a:p>
            <a:pPr lvl="1" fontAlgn="base"/>
            <a:r>
              <a:rPr lang="en-US" sz="2000" dirty="0"/>
              <a:t>Provide an interactive way to quickly summarize data.</a:t>
            </a:r>
          </a:p>
          <a:p>
            <a:pPr lvl="1" fontAlgn="base"/>
            <a:r>
              <a:rPr lang="en-US" sz="2000" dirty="0"/>
              <a:t>Allow users to easily extract detailed data from large tables</a:t>
            </a:r>
          </a:p>
          <a:p>
            <a:pPr marL="342900" lvl="2" indent="-342900" fontAlgn="base">
              <a:spcBef>
                <a:spcPts val="1000"/>
              </a:spcBef>
            </a:pPr>
            <a:r>
              <a:rPr lang="en-US" sz="2400" dirty="0"/>
              <a:t>PivotTables are designed for:</a:t>
            </a:r>
          </a:p>
          <a:p>
            <a:pPr lvl="1" fontAlgn="base"/>
            <a:r>
              <a:rPr lang="en-US" sz="2000" dirty="0"/>
              <a:t>Subtotaling data</a:t>
            </a:r>
          </a:p>
          <a:p>
            <a:pPr lvl="1" fontAlgn="base"/>
            <a:r>
              <a:rPr lang="en-US" sz="2000" dirty="0"/>
              <a:t>Pivoting (Moving rows to columns or columns to rows)</a:t>
            </a:r>
          </a:p>
          <a:p>
            <a:pPr lvl="1" fontAlgn="base"/>
            <a:r>
              <a:rPr lang="en-US" sz="2000" dirty="0"/>
              <a:t>Filtering, grouping, ….</a:t>
            </a:r>
          </a:p>
          <a:p>
            <a:pPr lvl="1" fontAlgn="base"/>
            <a:r>
              <a:rPr lang="en-US" sz="2000" dirty="0"/>
              <a:t>Presenting a concise and attractive table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602048" y="1508062"/>
            <a:ext cx="4287625" cy="3938048"/>
            <a:chOff x="6693488" y="534258"/>
            <a:chExt cx="5239265" cy="481209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93488" y="534258"/>
              <a:ext cx="5239265" cy="203508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37838" y="3201773"/>
              <a:ext cx="2364750" cy="2144584"/>
            </a:xfrm>
            <a:prstGeom prst="rect">
              <a:avLst/>
            </a:prstGeom>
          </p:spPr>
        </p:pic>
        <p:cxnSp>
          <p:nvCxnSpPr>
            <p:cNvPr id="12" name="Straight Arrow Connector 11"/>
            <p:cNvCxnSpPr/>
            <p:nvPr/>
          </p:nvCxnSpPr>
          <p:spPr>
            <a:xfrm>
              <a:off x="9407612" y="2693773"/>
              <a:ext cx="0" cy="395416"/>
            </a:xfrm>
            <a:prstGeom prst="straightConnector1">
              <a:avLst/>
            </a:prstGeom>
            <a:ln w="539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C541A3-AECA-4F1A-B5C0-9EBFA14BB9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393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32877-62B8-41E6-9B5B-4BF32F18E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PivotTables Components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983" y="1303656"/>
            <a:ext cx="6453941" cy="376396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56C9AC-41FE-40CA-BFAE-A96057985E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M. A. </a:t>
            </a:r>
            <a:r>
              <a:rPr lang="en-US" dirty="0" err="1"/>
              <a:t>Poatsy</a:t>
            </a:r>
            <a:r>
              <a:rPr lang="en-US" dirty="0"/>
              <a:t>, K. </a:t>
            </a:r>
            <a:r>
              <a:rPr lang="en-US" dirty="0" err="1"/>
              <a:t>Mulbery</a:t>
            </a:r>
            <a:r>
              <a:rPr lang="en-US" dirty="0"/>
              <a:t>, J. Davidson, A. Rutledge, and R. </a:t>
            </a:r>
            <a:r>
              <a:rPr lang="en-US" dirty="0" err="1"/>
              <a:t>Grauer</a:t>
            </a:r>
            <a:r>
              <a:rPr lang="en-US" dirty="0"/>
              <a:t>, </a:t>
            </a:r>
            <a:r>
              <a:rPr lang="en-US" i="1" dirty="0"/>
              <a:t>Exploring Microsoft Office Excel 2016 Comprehensive</a:t>
            </a:r>
            <a:r>
              <a:rPr lang="en-US" dirty="0"/>
              <a:t>, 1st ed. Upper Saddle River, NJ: Pearson Education, 2016.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6618924" y="1410812"/>
            <a:ext cx="5384800" cy="354965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ECD9DF-F086-4570-800B-2682A1BBE2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40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32877-62B8-41E6-9B5B-4BF32F18E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PivotTable:</a:t>
            </a:r>
            <a:br>
              <a:rPr lang="en-US" dirty="0"/>
            </a:br>
            <a:r>
              <a:rPr lang="en-US" dirty="0"/>
              <a:t>Part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78244-07F0-48D6-8762-4F113C88A7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Select the range of cells you wish to use for the PivotTable.</a:t>
            </a:r>
            <a:endParaRPr lang="en-US" sz="2000" dirty="0"/>
          </a:p>
          <a:p>
            <a:pPr marL="457200" lvl="2" indent="-457200" fontAlgn="base">
              <a:spcBef>
                <a:spcPts val="1000"/>
              </a:spcBef>
              <a:buFont typeface="+mj-lt"/>
              <a:buAutoNum type="arabicPeriod"/>
            </a:pPr>
            <a:r>
              <a:rPr lang="en-US" sz="2400" dirty="0"/>
              <a:t>Go to the </a:t>
            </a:r>
            <a:r>
              <a:rPr lang="en-US" sz="2400" b="1" dirty="0"/>
              <a:t>Insert</a:t>
            </a:r>
            <a:r>
              <a:rPr lang="en-US" sz="2400" dirty="0"/>
              <a:t> ribbon. </a:t>
            </a:r>
          </a:p>
          <a:p>
            <a:pPr marL="457200" lvl="2" indent="-457200" fontAlgn="base">
              <a:spcBef>
                <a:spcPts val="1000"/>
              </a:spcBef>
              <a:buFont typeface="+mj-lt"/>
              <a:buAutoNum type="arabicPeriod"/>
            </a:pPr>
            <a:r>
              <a:rPr lang="en-US" sz="2400" dirty="0"/>
              <a:t>In the </a:t>
            </a:r>
            <a:r>
              <a:rPr lang="en-US" sz="2400" b="1" dirty="0"/>
              <a:t>Tables</a:t>
            </a:r>
            <a:r>
              <a:rPr lang="en-US" sz="2400" dirty="0"/>
              <a:t> section, click </a:t>
            </a:r>
            <a:r>
              <a:rPr lang="en-US" sz="2400" b="1" u="sng" dirty="0"/>
              <a:t>PivotTable</a:t>
            </a:r>
            <a:r>
              <a:rPr lang="en-US" sz="2400" dirty="0"/>
              <a:t> to open the Create PivotTable dialog box.</a:t>
            </a:r>
          </a:p>
          <a:p>
            <a:pPr marL="457200" lvl="2" indent="-457200" fontAlgn="base">
              <a:spcBef>
                <a:spcPts val="1000"/>
              </a:spcBef>
              <a:buFont typeface="+mj-lt"/>
              <a:buAutoNum type="arabicPeriod"/>
            </a:pPr>
            <a:r>
              <a:rPr lang="en-US" sz="2400" dirty="0"/>
              <a:t>In the Create PivotTable dialog box, keep </a:t>
            </a:r>
            <a:r>
              <a:rPr lang="en-US" sz="2400" i="1" dirty="0"/>
              <a:t>New Worksheet </a:t>
            </a:r>
            <a:r>
              <a:rPr lang="en-US" sz="2400" dirty="0"/>
              <a:t>selected to place the PivotTable on a new sheet.</a:t>
            </a:r>
          </a:p>
          <a:p>
            <a:pPr marL="457200" lvl="2" indent="-457200" fontAlgn="base">
              <a:spcBef>
                <a:spcPts val="1000"/>
              </a:spcBef>
              <a:buFont typeface="+mj-lt"/>
              <a:buAutoNum type="arabicPeriod"/>
            </a:pPr>
            <a:r>
              <a:rPr lang="en-US" sz="2400" dirty="0"/>
              <a:t>Click the </a:t>
            </a:r>
            <a:r>
              <a:rPr lang="en-US" sz="2400" b="1" u="sng" dirty="0"/>
              <a:t>OK</a:t>
            </a:r>
            <a:r>
              <a:rPr lang="en-US" sz="2400" dirty="0"/>
              <a:t> button.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DD651F-CD2A-49B2-8405-70298F2F96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353F8B3-872E-483F-AE6D-DFE4E4B3C12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</p:spTree>
    <p:extLst>
      <p:ext uri="{BB962C8B-B14F-4D97-AF65-F5344CB8AC3E}">
        <p14:creationId xmlns:p14="http://schemas.microsoft.com/office/powerpoint/2010/main" val="249138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32877-62B8-41E6-9B5B-4BF32F18E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PivotTable:</a:t>
            </a:r>
            <a:br>
              <a:rPr lang="en-US" dirty="0"/>
            </a:br>
            <a:r>
              <a:rPr lang="en-US" dirty="0"/>
              <a:t>Part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78244-07F0-48D6-8762-4F113C88A7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 fontAlgn="base">
              <a:buFont typeface="+mj-lt"/>
              <a:buAutoNum type="arabicPeriod" startAt="5"/>
            </a:pPr>
            <a:r>
              <a:rPr lang="en-US" sz="2400" dirty="0"/>
              <a:t>Click in the white space to display the PivotTable Fields pane.</a:t>
            </a:r>
          </a:p>
          <a:p>
            <a:pPr marL="457200" indent="-457200" fontAlgn="base">
              <a:buFont typeface="+mj-lt"/>
              <a:buAutoNum type="arabicPeriod" startAt="5"/>
            </a:pPr>
            <a:r>
              <a:rPr lang="en-US" sz="2400" dirty="0"/>
              <a:t>In the PivotTable Fields pane, click and drag the fields to the </a:t>
            </a:r>
            <a:r>
              <a:rPr lang="en-US" sz="2400" i="1" dirty="0"/>
              <a:t>Filters</a:t>
            </a:r>
            <a:r>
              <a:rPr lang="en-US" sz="2400" dirty="0"/>
              <a:t>, </a:t>
            </a:r>
            <a:r>
              <a:rPr lang="en-US" sz="2400" i="1" dirty="0"/>
              <a:t>Columns</a:t>
            </a:r>
            <a:r>
              <a:rPr lang="en-US" sz="2400" dirty="0"/>
              <a:t>, </a:t>
            </a:r>
            <a:r>
              <a:rPr lang="en-US" sz="2400" i="1" dirty="0"/>
              <a:t>Rows</a:t>
            </a:r>
            <a:r>
              <a:rPr lang="en-US" sz="2400" dirty="0"/>
              <a:t>, and </a:t>
            </a:r>
            <a:r>
              <a:rPr lang="en-US" sz="2400" i="1" dirty="0"/>
              <a:t>Values</a:t>
            </a:r>
            <a:r>
              <a:rPr lang="en-US" sz="2400" dirty="0"/>
              <a:t> areas as listed in the instructions.</a:t>
            </a:r>
          </a:p>
          <a:p>
            <a:pPr marL="800100" lvl="3" indent="-342900" fontAlgn="base">
              <a:spcBef>
                <a:spcPts val="1000"/>
              </a:spcBef>
            </a:pPr>
            <a:r>
              <a:rPr lang="en-US" sz="2200" dirty="0"/>
              <a:t>As you add fields to these quadrants, you will see the PivotTable created on the sheet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8DFD6C-5E4C-4B43-AAA7-50CB4C50CD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86E42BC-3699-412C-B958-7A514EEA8DE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</p:spTree>
    <p:extLst>
      <p:ext uri="{BB962C8B-B14F-4D97-AF65-F5344CB8AC3E}">
        <p14:creationId xmlns:p14="http://schemas.microsoft.com/office/powerpoint/2010/main" val="3691460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32877-62B8-41E6-9B5B-4BF32F18E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Summarize PivotTable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78244-07F0-48D6-8762-4F113C88A7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Right-click in the column where you want to modify the calculation to summarize data.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Select </a:t>
            </a:r>
            <a:r>
              <a:rPr lang="en-US" sz="2400" b="1" u="sng" dirty="0"/>
              <a:t>Value Field Settings</a:t>
            </a:r>
            <a:r>
              <a:rPr lang="en-US" sz="2400" dirty="0"/>
              <a:t> to open Value Field Settings dialog box.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Select the type of calculation that you want to summarize the data for this column.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Click the </a:t>
            </a:r>
            <a:r>
              <a:rPr lang="en-US" sz="2400" b="1" u="sng" dirty="0"/>
              <a:t>OK</a:t>
            </a:r>
            <a:r>
              <a:rPr lang="en-US" sz="2400" dirty="0"/>
              <a:t> button.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45E95BFF-4C04-4CF1-9AE1-0286EFFA55F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E873B8-CC48-42BE-9500-1A5927AD88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545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32877-62B8-41E6-9B5B-4BF32F18E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 PivotTable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78244-07F0-48D6-8762-4F113C88A7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Right-click in the column where you want to format the cell values. </a:t>
            </a:r>
            <a:endParaRPr lang="en-US" sz="2000" dirty="0"/>
          </a:p>
          <a:p>
            <a:pPr marL="457200" lvl="2" indent="-457200" fontAlgn="base">
              <a:spcBef>
                <a:spcPts val="1000"/>
              </a:spcBef>
              <a:buFont typeface="+mj-lt"/>
              <a:buAutoNum type="arabicPeriod"/>
            </a:pPr>
            <a:r>
              <a:rPr lang="en-US" sz="2400" dirty="0"/>
              <a:t>Select </a:t>
            </a:r>
            <a:r>
              <a:rPr lang="en-US" sz="2400" b="1" u="sng" dirty="0"/>
              <a:t>Value Field Settings</a:t>
            </a:r>
            <a:r>
              <a:rPr lang="en-US" sz="2400" b="1" dirty="0"/>
              <a:t> </a:t>
            </a:r>
            <a:r>
              <a:rPr lang="en-US" sz="2400" dirty="0"/>
              <a:t>to open the Value Field Settings dialog box.</a:t>
            </a:r>
          </a:p>
          <a:p>
            <a:pPr marL="457200" lvl="2" indent="-457200" fontAlgn="base">
              <a:spcBef>
                <a:spcPts val="1000"/>
              </a:spcBef>
              <a:buFont typeface="+mj-lt"/>
              <a:buAutoNum type="arabicPeriod"/>
            </a:pPr>
            <a:r>
              <a:rPr lang="en-US" sz="2400" dirty="0"/>
              <a:t>Click the </a:t>
            </a:r>
            <a:r>
              <a:rPr lang="en-US" sz="2400" b="1" u="sng" dirty="0"/>
              <a:t>Number Format</a:t>
            </a:r>
            <a:r>
              <a:rPr lang="en-US" sz="2400" dirty="0"/>
              <a:t> button to open the Format Cells dialog box.</a:t>
            </a:r>
          </a:p>
          <a:p>
            <a:pPr marL="457200" lvl="2" indent="-457200" fontAlgn="base">
              <a:spcBef>
                <a:spcPts val="1000"/>
              </a:spcBef>
              <a:buFont typeface="+mj-lt"/>
              <a:buAutoNum type="arabicPeriod"/>
            </a:pPr>
            <a:r>
              <a:rPr lang="en-US" sz="2400" dirty="0"/>
              <a:t>Apply the number formatting listed in the instructions.</a:t>
            </a:r>
          </a:p>
          <a:p>
            <a:pPr marL="457200" lvl="2" indent="-457200" fontAlgn="base">
              <a:spcBef>
                <a:spcPts val="1000"/>
              </a:spcBef>
              <a:buFont typeface="+mj-lt"/>
              <a:buAutoNum type="arabicPeriod"/>
            </a:pPr>
            <a:r>
              <a:rPr lang="en-US" sz="2400" dirty="0"/>
              <a:t>Click the </a:t>
            </a:r>
            <a:r>
              <a:rPr lang="en-US" sz="2400" b="1" u="sng" dirty="0"/>
              <a:t>OK</a:t>
            </a:r>
            <a:r>
              <a:rPr lang="en-US" sz="2400" dirty="0"/>
              <a:t> button.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E45B27-EA6E-4883-A2E6-7E8E0B83B3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84B32D5-A6A3-4020-985A-BCE06E512E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</p:spTree>
    <p:extLst>
      <p:ext uri="{BB962C8B-B14F-4D97-AF65-F5344CB8AC3E}">
        <p14:creationId xmlns:p14="http://schemas.microsoft.com/office/powerpoint/2010/main" val="1659818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32877-62B8-41E6-9B5B-4BF32F18E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PivotTable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78244-07F0-48D6-8762-4F113C88A7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Right-click in the column where you want to group the values.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Select </a:t>
            </a:r>
            <a:r>
              <a:rPr lang="en-US" sz="2400" b="1" u="sng" dirty="0"/>
              <a:t>Group</a:t>
            </a:r>
            <a:r>
              <a:rPr lang="en-US" sz="2400" dirty="0"/>
              <a:t> to open the Grouping dialog box.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Enter numbers in the </a:t>
            </a:r>
            <a:r>
              <a:rPr lang="en-US" sz="2400" i="1" dirty="0"/>
              <a:t>Starting at</a:t>
            </a:r>
            <a:r>
              <a:rPr lang="en-US" sz="2400" dirty="0"/>
              <a:t> and </a:t>
            </a:r>
            <a:r>
              <a:rPr lang="en-US" sz="2400" i="1" dirty="0"/>
              <a:t>By</a:t>
            </a:r>
            <a:r>
              <a:rPr lang="en-US" sz="2400" dirty="0"/>
              <a:t> boxes according to the instructions.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Click the </a:t>
            </a:r>
            <a:r>
              <a:rPr lang="en-US" sz="2400" b="1" u="sng" dirty="0"/>
              <a:t>OK</a:t>
            </a:r>
            <a:r>
              <a:rPr lang="en-US" sz="2400" dirty="0"/>
              <a:t> button.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2D9F39-B1EF-4D52-BA59-9062496EDA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D312D7F-2DF9-43B4-9646-2C12463BDA9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</p:spTree>
    <p:extLst>
      <p:ext uri="{BB962C8B-B14F-4D97-AF65-F5344CB8AC3E}">
        <p14:creationId xmlns:p14="http://schemas.microsoft.com/office/powerpoint/2010/main" val="3947007734"/>
      </p:ext>
    </p:extLst>
  </p:cSld>
  <p:clrMapOvr>
    <a:masterClrMapping/>
  </p:clrMapOvr>
</p:sld>
</file>

<file path=ppt/theme/theme1.xml><?xml version="1.0" encoding="utf-8"?>
<a:theme xmlns:a="http://schemas.openxmlformats.org/drawingml/2006/main" name="CS101 Theme - Gold Variant">
  <a:themeElements>
    <a:clrScheme name="WVU">
      <a:dk1>
        <a:srgbClr val="000000"/>
      </a:dk1>
      <a:lt1>
        <a:sysClr val="window" lastClr="FFFFFF"/>
      </a:lt1>
      <a:dk2>
        <a:srgbClr val="002855"/>
      </a:dk2>
      <a:lt2>
        <a:srgbClr val="E0E0E0"/>
      </a:lt2>
      <a:accent1>
        <a:srgbClr val="EEB211"/>
      </a:accent1>
      <a:accent2>
        <a:srgbClr val="0033A0"/>
      </a:accent2>
      <a:accent3>
        <a:srgbClr val="4B3D2A"/>
      </a:accent3>
      <a:accent4>
        <a:srgbClr val="ED8B00"/>
      </a:accent4>
      <a:accent5>
        <a:srgbClr val="BE3A34"/>
      </a:accent5>
      <a:accent6>
        <a:srgbClr val="0D5257"/>
      </a:accent6>
      <a:hlink>
        <a:srgbClr val="005EB8"/>
      </a:hlink>
      <a:folHlink>
        <a:srgbClr val="005EB8"/>
      </a:folHlink>
    </a:clrScheme>
    <a:fontScheme name="WV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S101 Presentation Template 16x9.potx" id="{23D45651-395F-493E-81CF-603CEB7D461D}" vid="{DF2EAD57-A6DC-4044-8693-A620B407118C}"/>
    </a:ext>
  </a:extLst>
</a:theme>
</file>

<file path=ppt/theme/theme2.xml><?xml version="1.0" encoding="utf-8"?>
<a:theme xmlns:a="http://schemas.openxmlformats.org/drawingml/2006/main" name="CS101 Theme - Blue Variant">
  <a:themeElements>
    <a:clrScheme name="WVU">
      <a:dk1>
        <a:srgbClr val="000000"/>
      </a:dk1>
      <a:lt1>
        <a:sysClr val="window" lastClr="FFFFFF"/>
      </a:lt1>
      <a:dk2>
        <a:srgbClr val="002855"/>
      </a:dk2>
      <a:lt2>
        <a:srgbClr val="E0E0E0"/>
      </a:lt2>
      <a:accent1>
        <a:srgbClr val="EEB211"/>
      </a:accent1>
      <a:accent2>
        <a:srgbClr val="0033A0"/>
      </a:accent2>
      <a:accent3>
        <a:srgbClr val="4B3D2A"/>
      </a:accent3>
      <a:accent4>
        <a:srgbClr val="ED8B00"/>
      </a:accent4>
      <a:accent5>
        <a:srgbClr val="BE3A34"/>
      </a:accent5>
      <a:accent6>
        <a:srgbClr val="0D5257"/>
      </a:accent6>
      <a:hlink>
        <a:srgbClr val="005EB8"/>
      </a:hlink>
      <a:folHlink>
        <a:srgbClr val="005EB8"/>
      </a:folHlink>
    </a:clrScheme>
    <a:fontScheme name="WV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S101 Presentation Template 16x9.potx" id="{23D45651-395F-493E-81CF-603CEB7D461D}" vid="{2AAC0707-5A01-4FBA-AC82-9B19E979679F}"/>
    </a:ext>
  </a:extLst>
</a:theme>
</file>

<file path=ppt/theme/theme3.xml><?xml version="1.0" encoding="utf-8"?>
<a:theme xmlns:a="http://schemas.openxmlformats.org/drawingml/2006/main" name="1_CS101 Theme - Gold Variant">
  <a:themeElements>
    <a:clrScheme name="WVU">
      <a:dk1>
        <a:srgbClr val="000000"/>
      </a:dk1>
      <a:lt1>
        <a:sysClr val="window" lastClr="FFFFFF"/>
      </a:lt1>
      <a:dk2>
        <a:srgbClr val="002855"/>
      </a:dk2>
      <a:lt2>
        <a:srgbClr val="E0E0E0"/>
      </a:lt2>
      <a:accent1>
        <a:srgbClr val="EEB211"/>
      </a:accent1>
      <a:accent2>
        <a:srgbClr val="0033A0"/>
      </a:accent2>
      <a:accent3>
        <a:srgbClr val="4B3D2A"/>
      </a:accent3>
      <a:accent4>
        <a:srgbClr val="ED8B00"/>
      </a:accent4>
      <a:accent5>
        <a:srgbClr val="BE3A34"/>
      </a:accent5>
      <a:accent6>
        <a:srgbClr val="0D5257"/>
      </a:accent6>
      <a:hlink>
        <a:srgbClr val="005EB8"/>
      </a:hlink>
      <a:folHlink>
        <a:srgbClr val="005EB8"/>
      </a:folHlink>
    </a:clrScheme>
    <a:fontScheme name="WV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S101 Presentation Template 16x9.potx" id="{5956C78C-066D-42F9-BA96-2083409CEF9B}" vid="{91F44D6B-2B46-4D3C-98A1-921D15E863E0}"/>
    </a:ext>
  </a:extLst>
</a:theme>
</file>

<file path=ppt/theme/theme4.xml><?xml version="1.0" encoding="utf-8"?>
<a:theme xmlns:a="http://schemas.openxmlformats.org/drawingml/2006/main" name="1_CS101 Theme - Blue Variant">
  <a:themeElements>
    <a:clrScheme name="WVU">
      <a:dk1>
        <a:srgbClr val="000000"/>
      </a:dk1>
      <a:lt1>
        <a:sysClr val="window" lastClr="FFFFFF"/>
      </a:lt1>
      <a:dk2>
        <a:srgbClr val="002855"/>
      </a:dk2>
      <a:lt2>
        <a:srgbClr val="E0E0E0"/>
      </a:lt2>
      <a:accent1>
        <a:srgbClr val="EEB211"/>
      </a:accent1>
      <a:accent2>
        <a:srgbClr val="0033A0"/>
      </a:accent2>
      <a:accent3>
        <a:srgbClr val="4B3D2A"/>
      </a:accent3>
      <a:accent4>
        <a:srgbClr val="ED8B00"/>
      </a:accent4>
      <a:accent5>
        <a:srgbClr val="BE3A34"/>
      </a:accent5>
      <a:accent6>
        <a:srgbClr val="0D5257"/>
      </a:accent6>
      <a:hlink>
        <a:srgbClr val="005EB8"/>
      </a:hlink>
      <a:folHlink>
        <a:srgbClr val="005EB8"/>
      </a:folHlink>
    </a:clrScheme>
    <a:fontScheme name="WV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S101 Presentation Template 16x9.potx" id="{5956C78C-066D-42F9-BA96-2083409CEF9B}" vid="{0E4D4871-F53D-41B9-A632-6065CF099840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emplate>CS101 Presentation Template 16x9</ap:Template>
  <ap:TotalTime>305</ap:TotalTime>
  <ap:Words>653</ap:Words>
  <ap:Application>Microsoft Office PowerPoint</ap:Application>
  <ap:PresentationFormat>Widescreen</ap:PresentationFormat>
  <ap:Paragraphs>82</ap:Paragraphs>
  <ap:Slides>15</ap:Slides>
  <ap:Notes>0</ap:Notes>
  <ap:HiddenSlides>0</ap:HiddenSlides>
  <ap:MMClips>0</ap:MMClips>
  <ap:ScaleCrop>false</ap:ScaleCrop>
  <ap:HeadingPairs>
    <vt:vector baseType="variant" size="6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ap:HeadingPairs>
  <ap:TitlesOfParts>
    <vt:vector baseType="lpstr" size="21">
      <vt:lpstr>Arial</vt:lpstr>
      <vt:lpstr>Calibri</vt:lpstr>
      <vt:lpstr>CS101 Theme - Gold Variant</vt:lpstr>
      <vt:lpstr>CS101 Theme - Blue Variant</vt:lpstr>
      <vt:lpstr>1_CS101 Theme - Gold Variant</vt:lpstr>
      <vt:lpstr>1_CS101 Theme - Blue Variant</vt:lpstr>
      <vt:lpstr>Excel: PivotTables Participation Project</vt:lpstr>
      <vt:lpstr>Topics Covered</vt:lpstr>
      <vt:lpstr>PivotTables</vt:lpstr>
      <vt:lpstr>PivotTables Components</vt:lpstr>
      <vt:lpstr>Create a PivotTable: Part 1</vt:lpstr>
      <vt:lpstr>Create a PivotTable: Part 2</vt:lpstr>
      <vt:lpstr>Summarize PivotTable Values</vt:lpstr>
      <vt:lpstr>Format PivotTable Values</vt:lpstr>
      <vt:lpstr>Group PivotTable Data</vt:lpstr>
      <vt:lpstr>PivotCharts</vt:lpstr>
      <vt:lpstr>Create a PivotTable &amp; PivotChart: Part 1</vt:lpstr>
      <vt:lpstr>Create a PivotTable &amp; PivotChart: Part 2</vt:lpstr>
      <vt:lpstr>Create a PivotTable &amp; PivotChart: Part 3</vt:lpstr>
      <vt:lpstr>Refresh the PivotTable Data</vt:lpstr>
      <vt:lpstr>PowerPoint Presentation</vt:lpstr>
    </vt:vector>
  </ap:TitlesOfParts>
  <ap:LinksUpToDate>false</ap:LinksUpToDate>
  <ap:SharedDoc>false</ap:SharedDoc>
  <ap:HyperlinksChanged>false</ap:HyperlinksChanged>
  <ap:AppVersion>16.0000</ap:AppVersion>
  <ap:Company>West Virginia University</ap:Company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>PivotTables Participation Project</dc:title>
  <dc:creator>Computer Science 101</dc:creator>
  <lastModifiedBy>Brian Powell</lastModifiedBy>
  <revision>97</revision>
  <dcterms:created xsi:type="dcterms:W3CDTF">2018-01-04T16:34:10.0000000Z</dcterms:created>
  <dcterms:modified xsi:type="dcterms:W3CDTF">2018-09-20T22:02:42.0000000Z</dcterms:modified>
</coreProperties>
</file>