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6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79D9D-0830-4D4B-8386-3FDFBA6F893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A6FB7-7B92-421B-A602-2A1DE6EA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8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https://www.mathsisfun.com/data/correlation.html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6FB7-7B92-421B-A602-2A1DE6EAB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276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148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6863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9213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146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0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7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1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2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5092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8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55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6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91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36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84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86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01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9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58518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26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95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2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98B11C-5879-4118-A2A7-D1A67B33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105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42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76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3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60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7837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76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46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81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5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756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3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7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1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98B11C-5879-4118-A2A7-D1A67B33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03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38375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57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25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90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48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7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84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2936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343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1014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5992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35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DB8880A4-CC71-4FFD-90F3-F1915A83B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499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mathsisfun.com/data/images/correlation-examples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9F66-201E-4972-95A0-A2D354A86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What-If Analysis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D937D-37D2-4464-B6F1-0A148143F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177440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Goal Seek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Data</a:t>
            </a:r>
            <a:r>
              <a:rPr lang="en-US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Data Tools </a:t>
            </a:r>
            <a:r>
              <a:rPr lang="en-US" dirty="0"/>
              <a:t>section, click </a:t>
            </a:r>
            <a:r>
              <a:rPr lang="en-US" b="1" u="sng" dirty="0"/>
              <a:t>What-If Analysis</a:t>
            </a:r>
            <a:r>
              <a:rPr lang="en-US" dirty="0"/>
              <a:t>, and then select </a:t>
            </a:r>
            <a:r>
              <a:rPr lang="en-US" b="1" u="sng" dirty="0"/>
              <a:t>Goal Seek</a:t>
            </a:r>
            <a:r>
              <a:rPr lang="en-US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In the Goal Seek dialog box, specify:</a:t>
            </a:r>
          </a:p>
          <a:p>
            <a:pPr lvl="1" fontAlgn="base"/>
            <a:r>
              <a:rPr lang="en-US" sz="2800" i="1" dirty="0"/>
              <a:t>Set cell</a:t>
            </a:r>
            <a:r>
              <a:rPr lang="en-US" sz="2800" dirty="0"/>
              <a:t>: Cell where you want to set the result</a:t>
            </a:r>
          </a:p>
          <a:p>
            <a:pPr lvl="1" fontAlgn="base"/>
            <a:r>
              <a:rPr lang="en-US" sz="2800" i="1" dirty="0"/>
              <a:t>To value</a:t>
            </a:r>
            <a:r>
              <a:rPr lang="en-US" sz="2800" dirty="0"/>
              <a:t>: Desired result</a:t>
            </a:r>
          </a:p>
          <a:p>
            <a:pPr lvl="1" fontAlgn="base"/>
            <a:r>
              <a:rPr lang="en-US" sz="2800" i="1" dirty="0"/>
              <a:t>By changing cell</a:t>
            </a:r>
            <a:r>
              <a:rPr lang="en-US" sz="2800" dirty="0"/>
              <a:t>: Enter cell that Excel will change to make the result match value you want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  <a:p>
            <a:pPr lvl="1" fontAlgn="base"/>
            <a:r>
              <a:rPr lang="en-US" dirty="0"/>
              <a:t>Change cell will update to the new value required to get the result specified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C9D07-82F3-4FAE-8E9B-8F630004B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749AED-011D-4F10-9062-E4430CF79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4890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Scenario </a:t>
            </a:r>
            <a:r>
              <a:rPr lang="en-US" dirty="0"/>
              <a:t>Summary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A Scenario Summary Report lists the different scenario variables and their results.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Data Tools </a:t>
            </a:r>
            <a:r>
              <a:rPr lang="en-US" sz="2400" dirty="0"/>
              <a:t>section, click </a:t>
            </a:r>
            <a:r>
              <a:rPr lang="en-US" sz="2400" b="1" u="sng" dirty="0"/>
              <a:t>What-If Analysis</a:t>
            </a:r>
            <a:r>
              <a:rPr lang="en-US" sz="2400" dirty="0"/>
              <a:t>, and then select </a:t>
            </a:r>
            <a:r>
              <a:rPr lang="en-US" sz="2400" b="1" u="sng" dirty="0"/>
              <a:t>Scenario Manager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Scenario Manager dialog box, click </a:t>
            </a:r>
            <a:r>
              <a:rPr lang="en-US" sz="2400" b="1" u="sng" dirty="0"/>
              <a:t>Summary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Scenario summary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u="sng" dirty="0"/>
          </a:p>
          <a:p>
            <a:pPr lvl="1" fontAlgn="base"/>
            <a:r>
              <a:rPr lang="en-US" sz="2000" dirty="0"/>
              <a:t>The summary will be on a new sheet named </a:t>
            </a:r>
            <a:r>
              <a:rPr lang="en-US" sz="2000" i="1" dirty="0"/>
              <a:t>Scenario Summary.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82571E-80A9-4667-BA1B-020A577CF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24539"/>
            <a:ext cx="5384800" cy="33137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B8C3A-BAE1-4C8B-B70C-2236A6190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0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Perform correlation analysis</a:t>
            </a:r>
          </a:p>
          <a:p>
            <a:pPr fontAlgn="base"/>
            <a:r>
              <a:rPr lang="en-US" dirty="0"/>
              <a:t>Create scenarios</a:t>
            </a:r>
          </a:p>
          <a:p>
            <a:pPr fontAlgn="base"/>
            <a:r>
              <a:rPr lang="en-US" dirty="0"/>
              <a:t>Use Goal Seek</a:t>
            </a:r>
          </a:p>
          <a:p>
            <a:pPr fontAlgn="base"/>
            <a:r>
              <a:rPr lang="en-US" dirty="0"/>
              <a:t>Create a scenario summary report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04A26-3F23-45F1-8C26-64DBC0D47A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Correlation determines if there is a linear relationship between two sets of values.</a:t>
            </a:r>
          </a:p>
          <a:p>
            <a:pPr fontAlgn="base"/>
            <a:r>
              <a:rPr lang="en-US" sz="2400" dirty="0"/>
              <a:t>Results are between -1 and 1.</a:t>
            </a:r>
          </a:p>
          <a:p>
            <a:pPr lvl="1" fontAlgn="base"/>
            <a:r>
              <a:rPr lang="en-US" sz="2000" dirty="0"/>
              <a:t>Result between -1 and 0: There is a negative correlation between the sets; when one value increases, the other value decreases</a:t>
            </a:r>
          </a:p>
          <a:p>
            <a:pPr lvl="1" fontAlgn="base"/>
            <a:r>
              <a:rPr lang="en-US" sz="2000" dirty="0"/>
              <a:t>Zero result: No relationship between values</a:t>
            </a:r>
          </a:p>
          <a:p>
            <a:pPr lvl="1" fontAlgn="base"/>
            <a:r>
              <a:rPr lang="en-US" sz="2000" dirty="0"/>
              <a:t>Result between 0 and 1: There is a positive correlation between the sets; when one value increases, the other does as well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D0EAF4-9B7B-4D46-9628-3B42506E36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8" y="1447800"/>
            <a:ext cx="5345723" cy="376396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B31FF5-689D-4F9D-A4B0-20A14D456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“Linear Correlations,” </a:t>
            </a:r>
            <a:r>
              <a:rPr lang="en-US" i="1" dirty="0"/>
              <a:t>MathIsFun.com</a:t>
            </a:r>
            <a:r>
              <a:rPr lang="en-US" dirty="0"/>
              <a:t>, 2016. Available: </a:t>
            </a:r>
            <a:r>
              <a:rPr lang="en-US" i="1" dirty="0">
                <a:hlinkClick r:id="rId4"/>
              </a:rPr>
              <a:t>https://www.mathsisfun.com/data/images/correlation-examples.svg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A427-7702-4A51-B50F-D7424F22B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Correlation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Use the CORREL function to calculate the correlation coefficient.</a:t>
            </a:r>
          </a:p>
          <a:p>
            <a:pPr fontAlgn="base"/>
            <a:endParaRPr lang="en-US" sz="2000" dirty="0"/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Select the cell where you wish to enter the function</a:t>
            </a:r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Type </a:t>
            </a:r>
            <a:r>
              <a:rPr lang="en-US" sz="2400" dirty="0">
                <a:latin typeface="Consolas" panose="020B0609020204030204" pitchFamily="49" charset="0"/>
              </a:rPr>
              <a:t>=CORREL(the first range of cells, the second range of cells)</a:t>
            </a:r>
            <a:r>
              <a:rPr lang="en-US" sz="2400" dirty="0"/>
              <a:t>.</a:t>
            </a:r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Press the </a:t>
            </a:r>
            <a:r>
              <a:rPr lang="en-US" sz="2400" b="1" u="sng" dirty="0"/>
              <a:t>Enter</a:t>
            </a:r>
            <a:r>
              <a:rPr lang="en-US" sz="2400" dirty="0"/>
              <a:t> key.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797" y="1447800"/>
            <a:ext cx="4606405" cy="4267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65C71-13EA-447F-B424-8D454519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 scenario is a set of values saved for later use.</a:t>
            </a:r>
          </a:p>
          <a:p>
            <a:pPr fontAlgn="base"/>
            <a:r>
              <a:rPr lang="en-US" sz="2400" dirty="0"/>
              <a:t>You can create and save different groups of values as scenarios and then switch between the scenarios to view different results.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15" y="1870260"/>
            <a:ext cx="22288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483" y="1570272"/>
            <a:ext cx="2424444" cy="2437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715" y="2464049"/>
            <a:ext cx="222885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715" y="3048313"/>
            <a:ext cx="2257425" cy="476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9DC6E-78C4-4EAD-9B40-7715AF463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4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scenario: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Data Tools </a:t>
            </a:r>
            <a:r>
              <a:rPr lang="en-US" sz="2400" dirty="0"/>
              <a:t>section, click </a:t>
            </a:r>
            <a:r>
              <a:rPr lang="en-US" sz="2400" b="1" u="sng" dirty="0"/>
              <a:t>What-If Analysis</a:t>
            </a:r>
            <a:r>
              <a:rPr lang="en-US" sz="2400" dirty="0"/>
              <a:t>, and then select </a:t>
            </a:r>
            <a:r>
              <a:rPr lang="en-US" sz="2400" b="1" u="sng" dirty="0"/>
              <a:t>Scenario Manager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Scenario Manager dialog box, click the </a:t>
            </a:r>
            <a:r>
              <a:rPr lang="en-US" sz="2400" b="1" u="sng" dirty="0"/>
              <a:t>Add</a:t>
            </a:r>
            <a:r>
              <a:rPr lang="en-US" sz="2400" dirty="0"/>
              <a:t> button to create a new scenario.</a:t>
            </a:r>
          </a:p>
          <a:p>
            <a:pPr marL="0" indent="0" fontAlgn="base">
              <a:buNone/>
            </a:pP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8926F1-EA60-4E2A-A198-EB3031A26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DBE48-D5A4-4C26-85E6-168B31C6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5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scenario: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the Add Scenario dialog box, enter the scenario name.</a:t>
            </a:r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Choose the cell(s) where you are changing the values.</a:t>
            </a:r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u="sng" dirty="0"/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Scenario Values dialog box, check and confirm if the values in changing cells are correct. </a:t>
            </a:r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u="sng" dirty="0"/>
          </a:p>
          <a:p>
            <a:pPr lvl="1" fontAlgn="base"/>
            <a:r>
              <a:rPr lang="en-US" sz="2000" dirty="0"/>
              <a:t>After your scenario is created, it should be displayed in the Scenarios list</a:t>
            </a:r>
          </a:p>
          <a:p>
            <a:pPr marL="0" indent="0" fontAlgn="base">
              <a:buNone/>
            </a:pP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E134E6-D3AF-4122-BEB4-229179A65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30801"/>
            <a:ext cx="5384800" cy="35011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84DA-EA72-42A6-B73A-F6E80AC69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9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671E-25AC-48C3-B077-2D453267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1720-203A-4DF2-A832-378C291EA0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/>
              <a:t>In Scenario Manager, you can choose which scenario is shown.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Data</a:t>
            </a:r>
            <a:r>
              <a:rPr lang="en-US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Data Tools </a:t>
            </a:r>
            <a:r>
              <a:rPr lang="en-US" dirty="0"/>
              <a:t>section, click </a:t>
            </a:r>
            <a:r>
              <a:rPr lang="en-US" b="1" u="sng" dirty="0"/>
              <a:t>What-If Analysis</a:t>
            </a:r>
            <a:r>
              <a:rPr lang="en-US" dirty="0"/>
              <a:t>, and then select </a:t>
            </a:r>
            <a:r>
              <a:rPr lang="en-US" b="1" u="sng" dirty="0"/>
              <a:t>Scenario Manager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scenario to display and click the </a:t>
            </a:r>
            <a:r>
              <a:rPr lang="en-US" b="1" u="sng" dirty="0"/>
              <a:t>Show</a:t>
            </a:r>
            <a:r>
              <a:rPr lang="en-US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F73160-43A9-4110-9C5A-9A02EFB43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33" y="1867114"/>
            <a:ext cx="3333333" cy="34285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13906-4FD6-4FB0-B79F-01CEAD53A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6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Goal Seek is used to find the input value needed to result in an output value that the user specifies.</a:t>
            </a:r>
          </a:p>
          <a:p>
            <a:pPr fontAlgn="base"/>
            <a:r>
              <a:rPr lang="en-US" sz="2400" dirty="0"/>
              <a:t>For example, how many points do I need to earn the rest of the semester to get an A in the course?</a:t>
            </a:r>
          </a:p>
          <a:p>
            <a:pPr marL="0" indent="0" fontAlgn="base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3776" y="1394901"/>
                <a:ext cx="3552254" cy="61837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𝑇h𝑒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2010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𝑇h𝑒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2000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−1=0.5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76" y="1394901"/>
                <a:ext cx="3552254" cy="6183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AFF9-91FE-4601-83CB-F69182C51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5C5C1-7779-4038-8147-C017747C5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71" y="2579081"/>
            <a:ext cx="5148929" cy="16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078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1A8170F7-5FDD-4B77-9F96-1EFBE7943F6F}" vid="{E9AD51B8-8A64-40F0-BA13-AE9015940B64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1A8170F7-5FDD-4B77-9F96-1EFBE7943F6F}" vid="{3F99CA4F-64EA-4978-8526-66048371C55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685</ap:TotalTime>
  <ap:Words>605</ap:Words>
  <ap:Application>Microsoft Office PowerPoint</ap:Application>
  <ap:PresentationFormat>Widescreen</ap:PresentationFormat>
  <ap:Paragraphs>75</ap:Paragraphs>
  <ap:Slides>12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ap:HeadingPairs>
  <ap:TitlesOfParts>
    <vt:vector baseType="lpstr" size="20">
      <vt:lpstr>Arial</vt:lpstr>
      <vt:lpstr>Calibri</vt:lpstr>
      <vt:lpstr>Cambria Math</vt:lpstr>
      <vt:lpstr>Consolas</vt:lpstr>
      <vt:lpstr>CS101 Theme - Gold Variant</vt:lpstr>
      <vt:lpstr>CS101 Theme - Blue Variant</vt:lpstr>
      <vt:lpstr>1_CS101 Theme - Gold Variant</vt:lpstr>
      <vt:lpstr>1_CS101 Theme - Blue Variant</vt:lpstr>
      <vt:lpstr>Excel: What-If Analysis Participation Project</vt:lpstr>
      <vt:lpstr>Topics Covered</vt:lpstr>
      <vt:lpstr>Correlation</vt:lpstr>
      <vt:lpstr>Perform Correlation Analysis</vt:lpstr>
      <vt:lpstr>Scenarios</vt:lpstr>
      <vt:lpstr>Create a scenario: Part 1</vt:lpstr>
      <vt:lpstr>Create a scenario: Part 2</vt:lpstr>
      <vt:lpstr>View Scenarios</vt:lpstr>
      <vt:lpstr>Goal Seek</vt:lpstr>
      <vt:lpstr>Use Goal Seek</vt:lpstr>
      <vt:lpstr>Create a Scenario Summary Report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What-If Analysis Participation Project</dc:title>
  <dc:creator>Computer Science 101</dc:creator>
  <lastModifiedBy>Brian Powell</lastModifiedBy>
  <revision>76</revision>
  <dcterms:created xsi:type="dcterms:W3CDTF">2018-01-04T16:34:49.0000000Z</dcterms:created>
  <dcterms:modified xsi:type="dcterms:W3CDTF">2018-09-20T20:18:16.0000000Z</dcterms:modified>
</coreProperties>
</file>