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22"/>
  </p:notesMasterIdLst>
  <p:sldIdLst>
    <p:sldId id="256" r:id="rId3"/>
    <p:sldId id="257" r:id="rId4"/>
    <p:sldId id="272" r:id="rId5"/>
    <p:sldId id="273" r:id="rId6"/>
    <p:sldId id="274" r:id="rId7"/>
    <p:sldId id="275" r:id="rId8"/>
    <p:sldId id="276" r:id="rId9"/>
    <p:sldId id="259" r:id="rId10"/>
    <p:sldId id="277" r:id="rId11"/>
    <p:sldId id="258" r:id="rId12"/>
    <p:sldId id="265" r:id="rId13"/>
    <p:sldId id="266" r:id="rId14"/>
    <p:sldId id="267" r:id="rId15"/>
    <p:sldId id="278" r:id="rId16"/>
    <p:sldId id="268" r:id="rId17"/>
    <p:sldId id="262" r:id="rId18"/>
    <p:sldId id="263" r:id="rId19"/>
    <p:sldId id="264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DE752-6011-4B36-8599-39FD1A709A02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AC4ED-0540-4B5A-B768-2780CB76F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5514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8466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3820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752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5591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0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64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7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0026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0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8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8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4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21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9126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86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9511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118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7305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0375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3047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94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1163-D1F7-4972-ABDE-B292789CB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Access: Access Basics</a:t>
            </a:r>
            <a:br>
              <a:rPr lang="en-US" dirty="0"/>
            </a:br>
            <a:r>
              <a:rPr lang="en-US" dirty="0"/>
              <a:t>Participation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B852A-0E27-4BD7-9415-9DFC1F526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WV K-12 Education Problem</a:t>
            </a:r>
          </a:p>
          <a:p>
            <a:r>
              <a:rPr lang="en-US" dirty="0"/>
              <a:t>WV Senate Problem</a:t>
            </a:r>
          </a:p>
        </p:txBody>
      </p:sp>
    </p:spTree>
    <p:extLst>
      <p:ext uri="{BB962C8B-B14F-4D97-AF65-F5344CB8AC3E}">
        <p14:creationId xmlns:p14="http://schemas.microsoft.com/office/powerpoint/2010/main" val="312787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447B-BD90-4202-94E5-96F2F0B1D8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To add new records, make sure you have the correct table open in Datasheet View.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 to the last row, which has an asterisk (*) in the leftmost column.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Type in new records one at a time.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Once you have finished adding records, save your database.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EB5B5-372E-4B8E-99E7-C94C27698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B08B02-3645-4A9B-8E20-93282334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New Records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C864058-F3D2-4CBD-8532-565F7B9B0E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32931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C61E0-35A9-4135-BA0C-818358EDCF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Open the table containing the records you want to edit in Datasheet View.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in the cell containing the data you wish to change.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Make your changes.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Once you have finished editing records, save your database.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579874-9D9D-4C11-9098-095E6C66D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51F999-9B22-4F57-88B4-C4BC398052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7F4987-3AB8-4EA1-A39B-C8128AF8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Existing Records</a:t>
            </a:r>
          </a:p>
        </p:txBody>
      </p:sp>
    </p:spTree>
    <p:extLst>
      <p:ext uri="{BB962C8B-B14F-4D97-AF65-F5344CB8AC3E}">
        <p14:creationId xmlns:p14="http://schemas.microsoft.com/office/powerpoint/2010/main" val="245750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01651-373D-4B67-B11B-D09816321E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To delete records, open the table containing the records in Datasheet View.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400" dirty="0"/>
              <a:t>Right-click in the left-most column to select the row. Choose </a:t>
            </a:r>
            <a:r>
              <a:rPr lang="en-US" sz="2400" b="1" u="sng" dirty="0"/>
              <a:t>Delete Record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Once you have finished deleting records, save your database.</a:t>
            </a:r>
          </a:p>
          <a:p>
            <a:pPr marL="0" indent="0">
              <a:buNone/>
            </a:pPr>
            <a:endParaRPr lang="en-US" sz="2400" b="1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43A90D-418F-4BFF-B4C7-39A42D4BDE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A77A926-89D2-4A76-A9FB-CFB615FD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Records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55DB11B-55F8-47BA-9B01-DA2C7DE05F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90711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B66BC-54D0-4054-976B-3320247099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Design View is used to modify the structure of a table.</a:t>
            </a:r>
          </a:p>
          <a:p>
            <a:pPr lvl="1"/>
            <a:r>
              <a:rPr lang="en-US" sz="2000" dirty="0"/>
              <a:t>Field names</a:t>
            </a:r>
          </a:p>
          <a:p>
            <a:pPr lvl="1"/>
            <a:r>
              <a:rPr lang="en-US" sz="2000" dirty="0"/>
              <a:t>Field data types and properties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With the table already open, go to the </a:t>
            </a:r>
            <a:r>
              <a:rPr lang="en-US" sz="2400" b="1" dirty="0"/>
              <a:t>Home </a:t>
            </a:r>
            <a:r>
              <a:rPr lang="en-US" sz="2400" dirty="0"/>
              <a:t>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the arrow below the </a:t>
            </a:r>
            <a:r>
              <a:rPr lang="en-US" sz="2400" b="1" u="sng" dirty="0"/>
              <a:t>View</a:t>
            </a:r>
            <a:r>
              <a:rPr lang="en-US" sz="2400" dirty="0"/>
              <a:t> button and select </a:t>
            </a:r>
            <a:r>
              <a:rPr lang="en-US" sz="2400" b="1" u="sng" dirty="0"/>
              <a:t>Design View</a:t>
            </a:r>
            <a:r>
              <a:rPr lang="en-US" sz="2400" dirty="0"/>
              <a:t> from the resulting menu.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C142F-EBBD-401E-AF8C-92B85E6A64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A704701-D85E-45B9-9CAD-4D1889F3C9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7C7FB28-712F-48D9-8CD9-474DE45A2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Tables in Design View</a:t>
            </a:r>
          </a:p>
        </p:txBody>
      </p:sp>
    </p:spTree>
    <p:extLst>
      <p:ext uri="{BB962C8B-B14F-4D97-AF65-F5344CB8AC3E}">
        <p14:creationId xmlns:p14="http://schemas.microsoft.com/office/powerpoint/2010/main" val="917705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4E12-1502-493F-AE6C-02E64378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Queries in Datasheet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51330-E1A1-4F1B-9F02-72BC777B78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Query results are shown in Datasheet View.</a:t>
            </a:r>
          </a:p>
          <a:p>
            <a:endParaRPr lang="en-US" dirty="0"/>
          </a:p>
          <a:p>
            <a:r>
              <a:rPr lang="en-US" dirty="0"/>
              <a:t>If the query is already open: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Query Tools Design</a:t>
            </a:r>
            <a:r>
              <a:rPr lang="en-US" dirty="0"/>
              <a:t> ribbon.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Run</a:t>
            </a:r>
            <a:r>
              <a:rPr lang="en-US" dirty="0"/>
              <a:t> button.</a:t>
            </a:r>
          </a:p>
          <a:p>
            <a:r>
              <a:rPr lang="en-US" dirty="0"/>
              <a:t>If the query is not open: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Double-click on the query in the Object Pane on the left side of the screen.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599BC-F874-42D0-95BA-CF04C4A56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5816EC-CC22-44E9-931A-9E1D73BFFE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935112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6F193-CB57-4343-A3C6-5F826197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Queries in Design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64BCB-F254-4560-B508-95B2E49823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Design View is used to modify queries.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With the table or query already open, go to the </a:t>
            </a:r>
            <a:r>
              <a:rPr lang="en-US" sz="2400" b="1" dirty="0"/>
              <a:t>Home </a:t>
            </a:r>
            <a:r>
              <a:rPr lang="en-US" sz="2400" dirty="0"/>
              <a:t>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the arrow below the </a:t>
            </a:r>
            <a:r>
              <a:rPr lang="en-US" sz="2400" b="1" u="sng" dirty="0"/>
              <a:t>View</a:t>
            </a:r>
            <a:r>
              <a:rPr lang="en-US" sz="2400" dirty="0"/>
              <a:t> button and select </a:t>
            </a:r>
            <a:r>
              <a:rPr lang="en-US" sz="2400" b="1" u="sng" dirty="0"/>
              <a:t>Design View</a:t>
            </a:r>
            <a:r>
              <a:rPr lang="en-US" sz="2400" dirty="0"/>
              <a:t> from the resulting menu.</a:t>
            </a:r>
          </a:p>
          <a:p>
            <a:endParaRPr lang="en-US" sz="2400" dirty="0"/>
          </a:p>
          <a:p>
            <a:r>
              <a:rPr lang="en-US" sz="2400" dirty="0"/>
              <a:t>More about modifying queries will be discussed in a later project.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B91A0-A90B-4F34-AAA1-B4EAC1E378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B1EB0D-37CA-42E0-B98C-6B0AB482B1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06298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F9EBF-7102-473F-A1CC-D6CC1776CB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Forms provide a user-friendly view of the data in tables or queries.</a:t>
            </a:r>
          </a:p>
          <a:p>
            <a:r>
              <a:rPr lang="en-US" sz="2400" dirty="0"/>
              <a:t>They can also simplify data entry. It’s often easier to enter data as a series of fields in forms than in Table Datasheet View.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 the Object Pane on the left side of the screen, double-click on the form you wish to view.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C8255-70A6-4957-9347-669D894401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21763C-1959-4634-9E55-97840559E1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562100"/>
            <a:ext cx="5384800" cy="4038600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1C3BD69-9775-4043-AC5E-F49792DA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Forms</a:t>
            </a:r>
          </a:p>
        </p:txBody>
      </p:sp>
    </p:spTree>
    <p:extLst>
      <p:ext uri="{BB962C8B-B14F-4D97-AF65-F5344CB8AC3E}">
        <p14:creationId xmlns:p14="http://schemas.microsoft.com/office/powerpoint/2010/main" val="268580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7D29C-EB8C-4B13-BCA4-3D6D9715D5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Reports display the data in tables or results returned by queries.</a:t>
            </a:r>
          </a:p>
          <a:p>
            <a:r>
              <a:rPr lang="en-US" sz="2400" dirty="0"/>
              <a:t>They provide a way to neatly format and organize information in a database.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 the Object Pane on the left side of the screen, double-click on the report you wish to view.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0D322-7B41-4C74-BA35-053E6A0E5F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241D0A-0F2C-4BA6-86CE-5286FC3582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8BBC72F1-06BE-4582-B39A-127AFEAC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Reports</a:t>
            </a:r>
          </a:p>
        </p:txBody>
      </p:sp>
    </p:spTree>
    <p:extLst>
      <p:ext uri="{BB962C8B-B14F-4D97-AF65-F5344CB8AC3E}">
        <p14:creationId xmlns:p14="http://schemas.microsoft.com/office/powerpoint/2010/main" val="71572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355B9-7654-4BEC-BF40-DBFCF03ADF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Access ACCDB files can become quite large as you use them. The Compact and Repair Database utility shrinks the file size.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Database Tools </a:t>
            </a:r>
            <a:r>
              <a:rPr lang="en-US" sz="2400" dirty="0"/>
              <a:t>ribbon.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Compact and Repair Database</a:t>
            </a:r>
            <a:r>
              <a:rPr lang="en-US" sz="2400" b="1" dirty="0"/>
              <a:t> </a:t>
            </a:r>
            <a:r>
              <a:rPr lang="en-US" sz="2400" dirty="0"/>
              <a:t>button.</a:t>
            </a:r>
          </a:p>
          <a:p>
            <a:pPr lvl="1"/>
            <a:r>
              <a:rPr lang="en-US" sz="2000" dirty="0"/>
              <a:t>You might get an error that your file is in use by another process. You can ignore this and go 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9F556-B872-4139-954D-9865CA4A47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85827D-51B1-4B4A-B527-1C00BB21A5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F37B7B0-4A99-4366-99D6-6416067F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and Repair the Database</a:t>
            </a:r>
          </a:p>
        </p:txBody>
      </p:sp>
    </p:spTree>
    <p:extLst>
      <p:ext uri="{BB962C8B-B14F-4D97-AF65-F5344CB8AC3E}">
        <p14:creationId xmlns:p14="http://schemas.microsoft.com/office/powerpoint/2010/main" val="79590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0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8D18-628D-4487-B738-DC5890F6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Add, edit, and delete records</a:t>
            </a:r>
          </a:p>
          <a:p>
            <a:pPr fontAlgn="base"/>
            <a:r>
              <a:rPr lang="en-US" sz="2400" dirty="0"/>
              <a:t>Use Datasheet and Design views for tables</a:t>
            </a:r>
          </a:p>
          <a:p>
            <a:pPr fontAlgn="base"/>
            <a:r>
              <a:rPr lang="en-US" sz="2400" dirty="0"/>
              <a:t>Use Datasheet, Design, and SQL views for queries</a:t>
            </a:r>
          </a:p>
          <a:p>
            <a:pPr fontAlgn="base"/>
            <a:r>
              <a:rPr lang="en-US" sz="2400" dirty="0"/>
              <a:t>View query results</a:t>
            </a:r>
          </a:p>
          <a:p>
            <a:pPr fontAlgn="base"/>
            <a:r>
              <a:rPr lang="en-US" sz="2400" dirty="0"/>
              <a:t>View forms</a:t>
            </a:r>
          </a:p>
          <a:p>
            <a:pPr fontAlgn="base"/>
            <a:r>
              <a:rPr lang="en-US" sz="2400" dirty="0"/>
              <a:t>View reports</a:t>
            </a:r>
          </a:p>
          <a:p>
            <a:pPr fontAlgn="base"/>
            <a:r>
              <a:rPr lang="en-US" sz="2400" dirty="0"/>
              <a:t>Compact and repair the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B97C6-41BA-4C8C-936B-8FA3318FC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D26903-A84A-4F89-9DBF-20B495AE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</p:spTree>
    <p:extLst>
      <p:ext uri="{BB962C8B-B14F-4D97-AF65-F5344CB8AC3E}">
        <p14:creationId xmlns:p14="http://schemas.microsoft.com/office/powerpoint/2010/main" val="92522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A database is a structured collection of data, organized as a collection of tables</a:t>
            </a:r>
            <a:r>
              <a:rPr lang="en-US" sz="2400" b="1" dirty="0"/>
              <a:t>.</a:t>
            </a:r>
            <a:endParaRPr lang="en-US" sz="2400" dirty="0"/>
          </a:p>
          <a:p>
            <a:r>
              <a:rPr lang="en-US" sz="2400" dirty="0"/>
              <a:t>Each table has multiple records (rows).</a:t>
            </a:r>
          </a:p>
          <a:p>
            <a:r>
              <a:rPr lang="en-US" sz="2400" dirty="0"/>
              <a:t>Each record has multiple fields (columns).</a:t>
            </a:r>
          </a:p>
          <a:p>
            <a:r>
              <a:rPr lang="en-US" sz="2400" dirty="0"/>
              <a:t>A key is a value that can uniquely identify each record in the database.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48373-43B7-4D66-AC18-65B5C83EDB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EE7ABD-BD26-43EC-A68A-635A18DED3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241" y="1447800"/>
            <a:ext cx="4549518" cy="42672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3ACCC7A-B102-4B8C-BCEC-58760909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Terminology</a:t>
            </a:r>
          </a:p>
        </p:txBody>
      </p:sp>
    </p:spTree>
    <p:extLst>
      <p:ext uri="{BB962C8B-B14F-4D97-AF65-F5344CB8AC3E}">
        <p14:creationId xmlns:p14="http://schemas.microsoft.com/office/powerpoint/2010/main" val="68136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Relationships are how records in different tables are connected to each other.</a:t>
            </a:r>
          </a:p>
          <a:p>
            <a:r>
              <a:rPr lang="en-US" sz="2400" dirty="0"/>
              <a:t>Each relationship is between two tables.</a:t>
            </a:r>
          </a:p>
          <a:p>
            <a:pPr lvl="1"/>
            <a:r>
              <a:rPr lang="en-US" sz="2000" dirty="0"/>
              <a:t>Normally, a relationship involves two fields: one field in the first table and a corresponding field with the same type of data in the second table</a:t>
            </a:r>
          </a:p>
          <a:p>
            <a:pPr lvl="1"/>
            <a:r>
              <a:rPr lang="en-US" sz="2000" dirty="0"/>
              <a:t>At least one of the fields involved should be a key</a:t>
            </a:r>
          </a:p>
          <a:p>
            <a:pPr lvl="1"/>
            <a:r>
              <a:rPr lang="en-US" sz="2000" dirty="0"/>
              <a:t>If one of the tables has a composite key, there may be multiple fields in each table in the relationship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2235C-114D-414E-909C-2339D9EC06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79D53E-9AB9-402C-BC57-19448DCC97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90000"/>
            <a:ext cx="5384800" cy="3582799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FB3B057-2A6B-4B53-AD93-BAACC4B92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322090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query is created to retrieve data or information we want from one or more tables</a:t>
            </a:r>
            <a:r>
              <a:rPr lang="en-US" sz="2400" b="1" dirty="0"/>
              <a:t>.</a:t>
            </a:r>
            <a:endParaRPr lang="en-US" sz="2400" dirty="0"/>
          </a:p>
          <a:p>
            <a:r>
              <a:rPr lang="en-US" sz="2400" dirty="0"/>
              <a:t>In our example, how would we find the region where Belington Elementary is located?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First, locate Belington Elementary in the </a:t>
            </a:r>
            <a:r>
              <a:rPr lang="en-US" sz="2000" i="1" dirty="0"/>
              <a:t>Schools</a:t>
            </a:r>
            <a:r>
              <a:rPr lang="en-US" sz="2000" dirty="0"/>
              <a:t> table</a:t>
            </a:r>
            <a:endParaRPr lang="en-US" sz="2000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Next, find its County is Barbour</a:t>
            </a:r>
            <a:endParaRPr lang="en-US" sz="2000" b="1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Then, look up Barbour in the </a:t>
            </a:r>
            <a:r>
              <a:rPr lang="en-US" sz="2000" i="1" dirty="0"/>
              <a:t>Counties</a:t>
            </a:r>
            <a:r>
              <a:rPr lang="en-US" sz="2000" dirty="0"/>
              <a:t> table to see a Region of North Central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F94B7-1C8D-48E4-99C8-F6251979EC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F89F854-F64B-49F1-94FA-32A875E5F4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59857"/>
            <a:ext cx="5384800" cy="3643085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CBD2F80-C632-4EA7-8003-76BAADA3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60572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1" y="3687022"/>
            <a:ext cx="3641124" cy="14848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Excel (tables, formulas &amp; functions, charts, PivotTable, …) for data analysis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F7C05FE-D352-4587-A15C-9DAB1AF4D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73" y="1599961"/>
            <a:ext cx="6134440" cy="2087061"/>
          </a:xfr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428261" y="3687021"/>
            <a:ext cx="3641124" cy="1484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Access (query, form, report, …) for data search and management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9DD3-615D-4832-B062-9C5D2F103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D24998-9F83-4637-BC2E-A8A5BD6E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Microsoft Access</a:t>
            </a:r>
          </a:p>
        </p:txBody>
      </p:sp>
    </p:spTree>
    <p:extLst>
      <p:ext uri="{BB962C8B-B14F-4D97-AF65-F5344CB8AC3E}">
        <p14:creationId xmlns:p14="http://schemas.microsoft.com/office/powerpoint/2010/main" val="232204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Microsoft access?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Microsoft Access is a database management system (DBMS), a</a:t>
            </a:r>
            <a:r>
              <a:rPr lang="en-US" altLang="en-US" sz="2400" dirty="0"/>
              <a:t> software “engine” that provides an interface between physical data and user application queries.</a:t>
            </a:r>
          </a:p>
          <a:p>
            <a:r>
              <a:rPr lang="en-US" sz="2400" dirty="0"/>
              <a:t>Other common DBMS include Oracle and Microsoft SQL Server.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0BB17B-DD4C-4ED3-9530-F072A0635E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2E99DE-21E6-4F1E-9895-E944ABD8BC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12" y="1447800"/>
            <a:ext cx="434637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5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E3430-AC28-4C7D-A77E-488C755F13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By opening a table in Datasheet View, you can see its records and make changes.</a:t>
            </a:r>
          </a:p>
          <a:p>
            <a:endParaRPr lang="en-US" dirty="0"/>
          </a:p>
          <a:p>
            <a:r>
              <a:rPr lang="en-US" dirty="0"/>
              <a:t>If the table is already open: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Table Tools Design</a:t>
            </a:r>
            <a:r>
              <a:rPr lang="en-US" dirty="0"/>
              <a:t> ribbon.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Datasheet View</a:t>
            </a:r>
            <a:r>
              <a:rPr lang="en-US" dirty="0"/>
              <a:t> button.</a:t>
            </a:r>
          </a:p>
          <a:p>
            <a:r>
              <a:rPr lang="en-US" dirty="0"/>
              <a:t>If the table is not open: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Double-click on the query in the Object Pane on the left side of the screen.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540DD-43E7-4F4C-AD2A-4231BB1E2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8AD08B-DAC6-446B-A2FB-772AEA60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Tables in Datasheet View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8C65CB0-DD50-40BB-8D7D-05F61C8840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47628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most operations in Datasheet View for tables, as soon as you move the cursor out of a row, any changes you make are automatically saved.</a:t>
            </a:r>
          </a:p>
          <a:p>
            <a:r>
              <a:rPr lang="en-US" sz="2400" dirty="0"/>
              <a:t>It’s always a good idea to save your changes, though, by click the </a:t>
            </a:r>
            <a:r>
              <a:rPr lang="en-US" sz="2400" b="1" u="sng" dirty="0"/>
              <a:t>Save</a:t>
            </a:r>
            <a:r>
              <a:rPr lang="en-US" sz="2400" b="1" dirty="0"/>
              <a:t> </a:t>
            </a:r>
            <a:r>
              <a:rPr lang="en-US" sz="2400" dirty="0"/>
              <a:t> icon in the Quick Access Toolbar.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37C5-F715-407E-823D-3797A838AF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02D038-754B-4BB0-91FE-C7F1D8F1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Changes to a Database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992262A-8BB0-42A3-9CDF-976628037A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023745623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1720</ap:TotalTime>
  <ap:Words>911</ap:Words>
  <ap:Application>Microsoft Office PowerPoint</ap:Application>
  <ap:PresentationFormat>Widescreen</ap:PresentationFormat>
  <ap:Paragraphs>114</ap:Paragraphs>
  <ap:Slides>19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ap:HeadingPairs>
  <ap:TitlesOfParts>
    <vt:vector baseType="lpstr" size="23">
      <vt:lpstr>Arial</vt:lpstr>
      <vt:lpstr>Calibri</vt:lpstr>
      <vt:lpstr>CS101 Theme - Gold Variant</vt:lpstr>
      <vt:lpstr>CS101 Theme - Blue Variant</vt:lpstr>
      <vt:lpstr>Access: Access Basics Participation Project</vt:lpstr>
      <vt:lpstr>Topics Covered</vt:lpstr>
      <vt:lpstr>Database Terminology</vt:lpstr>
      <vt:lpstr>Relationships: Part 1</vt:lpstr>
      <vt:lpstr>Relationships: Part 2</vt:lpstr>
      <vt:lpstr>Introduction to Microsoft Access</vt:lpstr>
      <vt:lpstr>What is Microsoft access?</vt:lpstr>
      <vt:lpstr>View Tables in Datasheet View</vt:lpstr>
      <vt:lpstr>Save Changes to a Database</vt:lpstr>
      <vt:lpstr>Add New Records</vt:lpstr>
      <vt:lpstr>Edit Existing Records</vt:lpstr>
      <vt:lpstr>Delete Records</vt:lpstr>
      <vt:lpstr>View Tables in Design View</vt:lpstr>
      <vt:lpstr>View Queries in Datasheet View</vt:lpstr>
      <vt:lpstr>View Queries in Design View</vt:lpstr>
      <vt:lpstr>View Forms</vt:lpstr>
      <vt:lpstr>View Reports</vt:lpstr>
      <vt:lpstr>Compact and Repair the Database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Access Basics Participation Project</dc:title>
  <dc:creator>Computer Science 101</dc:creator>
  <lastModifiedBy>Brian Powell</lastModifiedBy>
  <revision>154</revision>
  <dcterms:created xsi:type="dcterms:W3CDTF">2018-01-04T17:28:40.0000000Z</dcterms:created>
  <dcterms:modified xsi:type="dcterms:W3CDTF">2018-09-20T20:30:30.0000000Z</dcterms:modified>
</coreProperties>
</file>