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7"/>
  </p:notesMasterIdLst>
  <p:sldIdLst>
    <p:sldId id="256" r:id="rId3"/>
    <p:sldId id="257" r:id="rId4"/>
    <p:sldId id="259" r:id="rId5"/>
    <p:sldId id="293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9" r:id="rId16"/>
    <p:sldId id="281" r:id="rId17"/>
    <p:sldId id="290" r:id="rId18"/>
    <p:sldId id="283" r:id="rId19"/>
    <p:sldId id="291" r:id="rId20"/>
    <p:sldId id="285" r:id="rId21"/>
    <p:sldId id="292" r:id="rId22"/>
    <p:sldId id="284" r:id="rId23"/>
    <p:sldId id="287" r:id="rId24"/>
    <p:sldId id="288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D6EB-0BBB-448E-BA4C-0023A3A4CF28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584B-8AA8-4F65-9D82-E83BFC68F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0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can see 2 rough groupings of fields: Annual Statistics and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have split Counties and Dropout Rates into their own groupings.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fields are highlighted in yellow.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fields are highlighted in yellow.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fields are highlighted in yellow.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fields are highlighted in yellow.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above shows how </a:t>
            </a:r>
            <a:r>
              <a:rPr lang="en-US"/>
              <a:t>the relationships </a:t>
            </a:r>
            <a:r>
              <a:rPr lang="en-US" dirty="0"/>
              <a:t>are configured in our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C584B-8AA8-4F65-9D82-E83BFC68F5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7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0495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7259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4734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5265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9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2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2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2527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1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09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28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3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8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13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209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5273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2927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847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5275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7275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3563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45C1774C-1FC3-4586-8074-796956DD0E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674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4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D314-8347-47AF-B895-F3773169B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Access: Database Design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238F8-46DF-4CD2-84AF-F6C659180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39042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38CA8-CE86-4426-B147-79D872BB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Reorganize the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7B81-1BE8-4A3E-A896-8751BDDC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we have divided our fields into groupings, we want to make sure that each field contains one discrete piece of information.</a:t>
            </a:r>
          </a:p>
          <a:p>
            <a:pPr lvl="1"/>
            <a:r>
              <a:rPr lang="en-US" dirty="0"/>
              <a:t>In this dataset, there are no fields that need split further.</a:t>
            </a:r>
          </a:p>
          <a:p>
            <a:pPr lvl="1"/>
            <a:r>
              <a:rPr lang="en-US" dirty="0"/>
              <a:t>As an example of a field that could merit splitting, it would be common to separate a name field into separate first name and last name fields.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2AF73-CAA8-4E4F-8A8D-6184164EA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36BF-0058-45E2-9684-208CD39B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Fields Into Tables: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782F-A7C7-490B-8CD2-C9AAE275D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Now, we’re ready to split our field groups into their own tables.</a:t>
            </a:r>
          </a:p>
          <a:p>
            <a:pPr lvl="1"/>
            <a:r>
              <a:rPr lang="en-US" dirty="0"/>
              <a:t>Generally, 1 field group = 1 table</a:t>
            </a:r>
          </a:p>
          <a:p>
            <a:r>
              <a:rPr lang="en-US" dirty="0"/>
              <a:t>We also need to name our fields and tables.</a:t>
            </a:r>
          </a:p>
          <a:p>
            <a:pPr lvl="1"/>
            <a:r>
              <a:rPr lang="en-US" dirty="0"/>
              <a:t>CamelCase, with the first letter of each word capitalized and no spaces, is common for database usage</a:t>
            </a:r>
          </a:p>
          <a:p>
            <a:r>
              <a:rPr lang="en-US" dirty="0"/>
              <a:t>We also must pick appropriate field types.</a:t>
            </a:r>
          </a:p>
          <a:p>
            <a:pPr lvl="1"/>
            <a:r>
              <a:rPr lang="en-US" dirty="0"/>
              <a:t>Short Text works well for many fields, but be aware of special types for storing numbers, dates, and Boolean (yes/no) values</a:t>
            </a:r>
          </a:p>
          <a:p>
            <a:pPr lvl="1"/>
            <a:r>
              <a:rPr lang="en-US" dirty="0"/>
              <a:t>Sometimes, you may want to use Short Text even for values that are normally numbers to provide flexibility in case they’re ever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48CE0-77E6-48B8-AED2-C7016E15D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95F-96C4-4D16-AB2E-9FE895A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Fields into Tables: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13F5-B934-483C-8A23-1C78BABA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865B1-EEA8-42F3-9B56-519C248F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44503"/>
              </p:ext>
            </p:extLst>
          </p:nvPr>
        </p:nvGraphicFramePr>
        <p:xfrm>
          <a:off x="609600" y="157005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Counties</a:t>
                      </a:r>
                      <a:r>
                        <a:rPr lang="en-US" i="0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E9CAA-9D54-4AEB-BD83-BA76B5DE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29640"/>
              </p:ext>
            </p:extLst>
          </p:nvPr>
        </p:nvGraphicFramePr>
        <p:xfrm>
          <a:off x="6187442" y="1577646"/>
          <a:ext cx="566928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AnnualStatistics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AttendanceRate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GraduationRate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WestestStudentCount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WestestMathProficiency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WestestReadingProficiency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612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WestestScienceProficiency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835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WestestSocialStudiesProficiency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21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AF200F-E009-43E8-AB37-D10BB805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25649"/>
              </p:ext>
            </p:extLst>
          </p:nvPr>
        </p:nvGraphicFramePr>
        <p:xfrm>
          <a:off x="6187442" y="5322723"/>
          <a:ext cx="5669280" cy="119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Dropouts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DropoutRate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AA2F4-E0D3-45DB-9E01-B545112B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707295"/>
              </p:ext>
            </p:extLst>
          </p:nvPr>
        </p:nvGraphicFramePr>
        <p:xfrm>
          <a:off x="609600" y="3146900"/>
          <a:ext cx="493776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Schools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GradesServed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IsElementarySchool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IsIntermediateSchool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IsMiddleSchool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IsHighSchool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3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D593-FD3C-432D-8AAF-84F90C58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Keys and Junction tables: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5580-E026-42EE-8583-C7E29FF7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table needs to have a key to uniquely identify all records.</a:t>
            </a:r>
          </a:p>
          <a:p>
            <a:pPr lvl="1"/>
            <a:r>
              <a:rPr lang="en-US" dirty="0"/>
              <a:t>For several tables, we need to add the County and </a:t>
            </a:r>
            <a:r>
              <a:rPr lang="en-US" dirty="0" err="1"/>
              <a:t>SchoolName</a:t>
            </a:r>
            <a:r>
              <a:rPr lang="en-US" dirty="0"/>
              <a:t> fields as part of a composite key</a:t>
            </a:r>
          </a:p>
          <a:p>
            <a:r>
              <a:rPr lang="en-US" dirty="0"/>
              <a:t>We may also need to add tables so we can relate other tables together.</a:t>
            </a:r>
          </a:p>
          <a:p>
            <a:pPr lvl="1"/>
            <a:r>
              <a:rPr lang="en-US" dirty="0"/>
              <a:t>This database does not need junction tables.</a:t>
            </a:r>
          </a:p>
          <a:p>
            <a:pPr lvl="1"/>
            <a:r>
              <a:rPr lang="en-US" dirty="0"/>
              <a:t>An example where we might use junction tables is to relate students and majors in college enrollment data, where a student can have multiple majors.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B0B3-F2DB-417A-8279-760F515ED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95F-96C4-4D16-AB2E-9FE895A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 Keys and Junction tables: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13F5-B934-483C-8A23-1C78BABA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865B1-EEA8-42F3-9B56-519C248F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23834"/>
              </p:ext>
            </p:extLst>
          </p:nvPr>
        </p:nvGraphicFramePr>
        <p:xfrm>
          <a:off x="609600" y="157005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Counties</a:t>
                      </a:r>
                      <a:r>
                        <a:rPr lang="en-US" i="0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E9CAA-9D54-4AEB-BD83-BA76B5DE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1593"/>
              </p:ext>
            </p:extLst>
          </p:nvPr>
        </p:nvGraphicFramePr>
        <p:xfrm>
          <a:off x="6187442" y="867429"/>
          <a:ext cx="566928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274320">
                <a:tc rowSpan="12"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AnnualStatistics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6704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SchoolName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3783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AttendanceRate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GraduationRate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WestestStudentCount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WestestMathProficiency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WestestReadingProficiency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6126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WestestScienceProficiency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8359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WestestSocialStudiesProficiency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21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AF200F-E009-43E8-AB37-D10BB805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91990"/>
              </p:ext>
            </p:extLst>
          </p:nvPr>
        </p:nvGraphicFramePr>
        <p:xfrm>
          <a:off x="6187442" y="5322723"/>
          <a:ext cx="5669280" cy="1495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Dropouts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843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SchoolYear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34492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DropoutRate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AA2F4-E0D3-45DB-9E01-B545112B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3483"/>
              </p:ext>
            </p:extLst>
          </p:nvPr>
        </p:nvGraphicFramePr>
        <p:xfrm>
          <a:off x="609600" y="3146900"/>
          <a:ext cx="493776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Schools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7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GradesServed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IsElementarySchool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IsIntermediateSchool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IsMiddleSchool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IsHighSchool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5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4570-E69F-4DB0-8A91-F603FA38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8744-67BD-4865-8D29-501EF9C4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making your database design flexible, you can expand the types of data you store without having to later rebuild the database.</a:t>
            </a:r>
          </a:p>
          <a:p>
            <a:pPr lvl="1"/>
            <a:r>
              <a:rPr lang="en-US" dirty="0"/>
              <a:t>For example, we can use a single </a:t>
            </a:r>
            <a:r>
              <a:rPr lang="en-US" dirty="0" err="1"/>
              <a:t>SchoolType</a:t>
            </a:r>
            <a:r>
              <a:rPr lang="en-US" dirty="0"/>
              <a:t> field in the </a:t>
            </a:r>
            <a:r>
              <a:rPr lang="en-US" i="1" dirty="0"/>
              <a:t>Schools</a:t>
            </a:r>
            <a:r>
              <a:rPr lang="en-US" dirty="0"/>
              <a:t> table instead of separate yes/no fields for each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2DEF-76F4-4460-93F5-5DD588E24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95F-96C4-4D16-AB2E-9FE895A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13F5-B934-483C-8A23-1C78BABA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865B1-EEA8-42F3-9B56-519C248F8A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57005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Counties</a:t>
                      </a:r>
                      <a:r>
                        <a:rPr lang="en-US" i="0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E9CAA-9D54-4AEB-BD83-BA76B5DE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09583"/>
              </p:ext>
            </p:extLst>
          </p:nvPr>
        </p:nvGraphicFramePr>
        <p:xfrm>
          <a:off x="6187442" y="867429"/>
          <a:ext cx="566928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274320">
                <a:tc rowSpan="12"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AnnualStatistics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6704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3783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AttendanceRate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GraduationRate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WestestStudentCount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WestestMathProficiency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WestestReadingProficiency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6126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WestestScienceProficiency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8359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WestestSocialStudiesProficiency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21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AF200F-E009-43E8-AB37-D10BB805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691614"/>
              </p:ext>
            </p:extLst>
          </p:nvPr>
        </p:nvGraphicFramePr>
        <p:xfrm>
          <a:off x="6187442" y="5322723"/>
          <a:ext cx="5669280" cy="1495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Dropouts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843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34492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DropoutRate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AA2F4-E0D3-45DB-9E01-B545112B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14293"/>
              </p:ext>
            </p:extLst>
          </p:nvPr>
        </p:nvGraphicFramePr>
        <p:xfrm>
          <a:off x="609600" y="3146900"/>
          <a:ext cx="493776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Schools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7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GradesServed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SchoolType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55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4570-E69F-4DB0-8A91-F603FA38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8744-67BD-4865-8D29-501EF9C4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large datasets, you can have tables with composite keys that include many fields.</a:t>
            </a:r>
          </a:p>
          <a:p>
            <a:r>
              <a:rPr lang="en-US" dirty="0"/>
              <a:t>Sometimes, it can be easier to use a single AutoNumber-type primary key instead of a complex multi-field composite key.</a:t>
            </a:r>
          </a:p>
          <a:p>
            <a:r>
              <a:rPr lang="en-US" dirty="0"/>
              <a:t>In this database, </a:t>
            </a:r>
            <a:r>
              <a:rPr lang="en-US" i="1" dirty="0" err="1"/>
              <a:t>AnnualStatistics</a:t>
            </a:r>
            <a:r>
              <a:rPr lang="en-US" dirty="0"/>
              <a:t> has 3-field composite key. We will create a new AutoNumber-type field to serve as primary key instead.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2DEF-76F4-4460-93F5-5DD588E24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95F-96C4-4D16-AB2E-9FE895A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13F5-B934-483C-8A23-1C78BABA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865B1-EEA8-42F3-9B56-519C248F8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7780"/>
              </p:ext>
            </p:extLst>
          </p:nvPr>
        </p:nvGraphicFramePr>
        <p:xfrm>
          <a:off x="609600" y="135194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Counties</a:t>
                      </a:r>
                      <a:r>
                        <a:rPr lang="en-US" i="0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E9CAA-9D54-4AEB-BD83-BA76B5DE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30123"/>
              </p:ext>
            </p:extLst>
          </p:nvPr>
        </p:nvGraphicFramePr>
        <p:xfrm>
          <a:off x="6187442" y="867429"/>
          <a:ext cx="566928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274320">
                <a:tc rowSpan="13"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AnnualStatistics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SchoolStatisticsID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AutoNumber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369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6704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3783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AttendanceRate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GraduationRate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WestestStudentCount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WestestMathProficiency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WestestReadingProficiency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6126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WestestScienceProficiency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8359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WestestSocialStudiesProficiency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21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AF200F-E009-43E8-AB37-D10BB805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55216"/>
              </p:ext>
            </p:extLst>
          </p:nvPr>
        </p:nvGraphicFramePr>
        <p:xfrm>
          <a:off x="609600" y="4802604"/>
          <a:ext cx="4937760" cy="1495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Dropouts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843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34492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DropoutRate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AA2F4-E0D3-45DB-9E01-B545112B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54957"/>
              </p:ext>
            </p:extLst>
          </p:nvPr>
        </p:nvGraphicFramePr>
        <p:xfrm>
          <a:off x="609600" y="2891856"/>
          <a:ext cx="493776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Schools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7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GradesServed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SchoolType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67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4570-E69F-4DB0-8A91-F603FA38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8744-67BD-4865-8D29-501EF9C48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users have to repetitively enter the same text, it increases the chance of data entry.</a:t>
            </a:r>
          </a:p>
          <a:p>
            <a:pPr lvl="1"/>
            <a:r>
              <a:rPr lang="en-US" dirty="0"/>
              <a:t>Is it “Jr. High School” or “Junior High School”?</a:t>
            </a:r>
          </a:p>
          <a:p>
            <a:r>
              <a:rPr lang="en-US" dirty="0"/>
              <a:t>You may wish to create a separate table to store these values.</a:t>
            </a:r>
          </a:p>
          <a:p>
            <a:pPr lvl="1"/>
            <a:r>
              <a:rPr lang="en-US" dirty="0"/>
              <a:t>By creating a relationship to this table with referential integrity, we can avoid multiple similar values</a:t>
            </a:r>
          </a:p>
          <a:p>
            <a:pPr lvl="1"/>
            <a:r>
              <a:rPr lang="en-US" dirty="0"/>
              <a:t>We will create a new </a:t>
            </a:r>
            <a:r>
              <a:rPr lang="en-US" i="1" dirty="0" err="1"/>
              <a:t>SchoolTypes</a:t>
            </a:r>
            <a:r>
              <a:rPr lang="en-US" dirty="0"/>
              <a:t> table to store the school types, and swap </a:t>
            </a:r>
            <a:r>
              <a:rPr lang="en-US" dirty="0" err="1"/>
              <a:t>SchoolType</a:t>
            </a:r>
            <a:r>
              <a:rPr lang="en-US" dirty="0"/>
              <a:t> for </a:t>
            </a:r>
            <a:r>
              <a:rPr lang="en-US" dirty="0" err="1"/>
              <a:t>SchoolTypeAbbrv</a:t>
            </a:r>
            <a:r>
              <a:rPr lang="en-US" dirty="0"/>
              <a:t> in the existing </a:t>
            </a:r>
            <a:r>
              <a:rPr lang="en-US" i="1" dirty="0"/>
              <a:t>Schools</a:t>
            </a:r>
            <a:r>
              <a:rPr lang="en-US" dirty="0"/>
              <a:t> table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2DEF-76F4-4460-93F5-5DD588E241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16D9-D7BD-49E9-9A2D-D23678AC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Determine if Excel or Access are best suited for a dataset</a:t>
            </a:r>
          </a:p>
          <a:p>
            <a:pPr fontAlgn="base"/>
            <a:r>
              <a:rPr lang="en-US" dirty="0"/>
              <a:t>Design a relational database including tables and fields</a:t>
            </a:r>
          </a:p>
          <a:p>
            <a:pPr fontAlgn="base"/>
            <a:r>
              <a:rPr lang="en-US" dirty="0"/>
              <a:t>Identify appropriate table relationships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224B8-9DA6-4D26-8C81-42C564E5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8F10-0C36-4C07-9210-96F68EEFA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395F-96C4-4D16-AB2E-9FE895A1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redundant or Inflexible Fields: Part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13F5-B934-483C-8A23-1C78BABA6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865B1-EEA8-42F3-9B56-519C248F8A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351948"/>
          <a:ext cx="49377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Counties</a:t>
                      </a:r>
                      <a:r>
                        <a:rPr lang="en-US" i="0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EE9CAA-9D54-4AEB-BD83-BA76B5DEE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855"/>
              </p:ext>
            </p:extLst>
          </p:nvPr>
        </p:nvGraphicFramePr>
        <p:xfrm>
          <a:off x="6187442" y="867429"/>
          <a:ext cx="566928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274320">
                <a:tc rowSpan="13"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AnnualStatistics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SchoolStatisticsID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369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36704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3783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AttendanceRate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GraduationRate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47299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WestestStudentCount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9812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WestestMathProficiency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770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WestestReadingProficiency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6126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WestestScienceProficiency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18359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j-lt"/>
                        </a:rPr>
                        <a:t>WestestSocialStudiesProficiency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4821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AF200F-E009-43E8-AB37-D10BB80524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4802604"/>
          <a:ext cx="4937760" cy="1495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Dropouts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843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34492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DropoutRate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Number-</a:t>
                      </a:r>
                      <a:r>
                        <a:rPr lang="en-US" dirty="0" err="1"/>
                        <a:t>Pctg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2AA2F4-E0D3-45DB-9E01-B545112B2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63706"/>
              </p:ext>
            </p:extLst>
          </p:nvPr>
        </p:nvGraphicFramePr>
        <p:xfrm>
          <a:off x="609600" y="2891856"/>
          <a:ext cx="493776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Schools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🔑County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7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🔑</a:t>
                      </a:r>
                      <a:r>
                        <a:rPr lang="en-US" dirty="0" err="1"/>
                        <a:t>SchoolName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GradesServed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88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SchoolTypeAbbrv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3678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0B969CB-E6BB-46A6-BFE6-065F4DFDC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13624"/>
              </p:ext>
            </p:extLst>
          </p:nvPr>
        </p:nvGraphicFramePr>
        <p:xfrm>
          <a:off x="6187442" y="5622309"/>
          <a:ext cx="5669280" cy="1202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30854922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1237670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7167359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SchoolTypes</a:t>
                      </a:r>
                      <a:r>
                        <a:rPr lang="en-US" dirty="0"/>
                        <a:t> Table</a:t>
                      </a:r>
                      <a:endParaRPr lang="en-US" i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2079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highlight>
                            <a:srgbClr val="FFFF00"/>
                          </a:highlight>
                        </a:rPr>
                        <a:t>🔑</a:t>
                      </a:r>
                      <a:r>
                        <a:rPr lang="en-US" sz="1800" kern="1200" dirty="0" err="1">
                          <a:effectLst/>
                          <a:highlight>
                            <a:srgbClr val="FFFF00"/>
                          </a:highlight>
                        </a:rPr>
                        <a:t>SchoolTypeAbbrv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84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highlight>
                            <a:srgbClr val="FFFF00"/>
                          </a:highlight>
                        </a:rPr>
                        <a:t>SchoolTypeName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Short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0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12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B3C6-E0DC-4450-94D8-A9E5B16F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Duplicate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A8EC6-2FAF-4DFD-8843-66D37DE23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only one record in a table can have the same key value.</a:t>
            </a:r>
          </a:p>
          <a:p>
            <a:pPr lvl="1"/>
            <a:r>
              <a:rPr lang="en-US" dirty="0"/>
              <a:t>Can’t have two records in </a:t>
            </a:r>
            <a:r>
              <a:rPr lang="en-US" i="1" dirty="0"/>
              <a:t>Counties</a:t>
            </a:r>
            <a:r>
              <a:rPr lang="en-US" dirty="0"/>
              <a:t> table for Marion County</a:t>
            </a:r>
          </a:p>
          <a:p>
            <a:r>
              <a:rPr lang="en-US" dirty="0"/>
              <a:t>When importing data from Excel or a text file into a table, you may need to filter the data to remove duplicates with the same key first.</a:t>
            </a:r>
          </a:p>
          <a:p>
            <a:pPr lvl="1"/>
            <a:r>
              <a:rPr lang="en-US" dirty="0"/>
              <a:t>The Remove Duplicates tool on the </a:t>
            </a:r>
            <a:r>
              <a:rPr lang="en-US" b="1" dirty="0"/>
              <a:t>Data</a:t>
            </a:r>
            <a:r>
              <a:rPr lang="en-US" dirty="0"/>
              <a:t> ribbon in Excel is good for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86430-A3E2-4F02-B399-88E6048B1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9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471E-08B1-431D-BA0E-60D179B1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Relationships: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F1D4-0F5C-4FD8-AD88-FCBBEF60A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finished designing the database tables and fields, you should consider how they will be related to each other.</a:t>
            </a:r>
          </a:p>
          <a:p>
            <a:r>
              <a:rPr lang="en-US" dirty="0"/>
              <a:t>This information was covered in the Access: Fields &amp; Keys </a:t>
            </a:r>
            <a:r>
              <a:rPr lang="en-US"/>
              <a:t>Participation Project.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607E6-CE76-4FB6-80DC-2821C0EDE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4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471E-08B1-431D-BA0E-60D179B1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Relationships: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607E6-CE76-4FB6-80DC-2821C0EDE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A8E55C-EC63-454D-AF2A-9465D9A43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7" y="1447800"/>
            <a:ext cx="6413425" cy="4267200"/>
          </a:xfrm>
        </p:spPr>
      </p:pic>
    </p:spTree>
    <p:extLst>
      <p:ext uri="{BB962C8B-B14F-4D97-AF65-F5344CB8AC3E}">
        <p14:creationId xmlns:p14="http://schemas.microsoft.com/office/powerpoint/2010/main" val="156863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29E7-C966-B646-9325-15FA7B61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IF EXCEL OR ACCESS are best suited for a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E335-9D05-7F47-9299-83A8403A0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Consider Excel if:</a:t>
            </a:r>
          </a:p>
          <a:p>
            <a:pPr lvl="1"/>
            <a:r>
              <a:rPr lang="en-US" dirty="0"/>
              <a:t>One category of data </a:t>
            </a:r>
          </a:p>
          <a:p>
            <a:pPr lvl="1"/>
            <a:r>
              <a:rPr lang="en-US" dirty="0"/>
              <a:t>Little redundant data </a:t>
            </a:r>
          </a:p>
          <a:p>
            <a:pPr lvl="1"/>
            <a:r>
              <a:rPr lang="en-US" dirty="0"/>
              <a:t>No need to search specific parts of the data </a:t>
            </a:r>
          </a:p>
          <a:p>
            <a:pPr lvl="1"/>
            <a:r>
              <a:rPr lang="en-US" dirty="0"/>
              <a:t>Need to create charts </a:t>
            </a:r>
          </a:p>
          <a:p>
            <a:pPr lvl="1"/>
            <a:r>
              <a:rPr lang="en-US" dirty="0"/>
              <a:t>Need to perform what-if analysis (scenarios, goal seek, etc.)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71F4-ADAF-6245-B594-89A057FBF4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Consider Access if: </a:t>
            </a:r>
          </a:p>
          <a:p>
            <a:pPr lvl="1"/>
            <a:r>
              <a:rPr lang="en-US" dirty="0"/>
              <a:t>Have multiple categories of data </a:t>
            </a:r>
          </a:p>
          <a:p>
            <a:pPr lvl="1"/>
            <a:r>
              <a:rPr lang="en-US" dirty="0"/>
              <a:t>Have large amounts of redundant data </a:t>
            </a:r>
          </a:p>
          <a:p>
            <a:pPr lvl="1"/>
            <a:r>
              <a:rPr lang="en-US" dirty="0"/>
              <a:t>Need to be able to search only specific parts of the data </a:t>
            </a:r>
          </a:p>
          <a:p>
            <a:pPr lvl="1"/>
            <a:r>
              <a:rPr lang="en-US" dirty="0"/>
              <a:t>No need to create charts </a:t>
            </a:r>
          </a:p>
          <a:p>
            <a:pPr lvl="1"/>
            <a:r>
              <a:rPr lang="en-US" dirty="0"/>
              <a:t>No need to perform what-if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EFDA0-51E0-4174-8FA8-FD57C4774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7F9CDB-294F-463A-B9CB-424CC5DF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Project 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F2DB8D-4EA7-47E5-8DAC-A0FE80D0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Database Design Participation Project is intended to be done in Excel, not Access.</a:t>
            </a:r>
          </a:p>
          <a:p>
            <a:r>
              <a:rPr lang="en-US" dirty="0"/>
              <a:t>By starting with the original dataset in a single-sheet workbook, we can transform it into multiple sheets (one per table) in a format that is ready to import into Access.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0EF5-DA28-4AAA-810A-4AA45A45A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FCEA-FCEE-4623-9B38-798808E2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Sometimes, Using Both Access and Excel is 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F538-9628-4F25-95B7-8AD964E82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your needs may require using both Access and Excel.</a:t>
            </a:r>
          </a:p>
          <a:p>
            <a:r>
              <a:rPr lang="en-US" dirty="0"/>
              <a:t>It’s common to keep the original data in Access, write queries to extract specific information of interest, and then to further analyze that data in Excel.</a:t>
            </a:r>
          </a:p>
          <a:p>
            <a:pPr lvl="1"/>
            <a:r>
              <a:rPr lang="en-US" dirty="0"/>
              <a:t>You’ll do this in Homework #6 later this semester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2201F-AC5D-4ADA-A5E9-C05504CA1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35C5B-B7D1-4608-8D92-972EF260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 Groupings: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0FEC-E015-4C80-B262-87A93E101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work properly, databases must be normalized.</a:t>
            </a:r>
          </a:p>
          <a:p>
            <a:pPr lvl="1"/>
            <a:r>
              <a:rPr lang="en-US" dirty="0"/>
              <a:t>Each database table should only include records that are logically related</a:t>
            </a:r>
          </a:p>
          <a:p>
            <a:pPr lvl="1"/>
            <a:r>
              <a:rPr lang="en-US" dirty="0"/>
              <a:t>All of the non-key fields in a table should have a direct relationship to that table’s key</a:t>
            </a:r>
          </a:p>
          <a:p>
            <a:pPr lvl="1"/>
            <a:r>
              <a:rPr lang="en-US" dirty="0"/>
              <a:t>For example, if you have a table of school data, the population of the county where the school is located should be in a different table because it’s not directly related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65809-2907-4B0E-8D50-2B92208D0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1E13-6F82-4B35-B4F8-360DFF01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 Groupings: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BB3E7-1C9B-495D-93C1-459B84A7E6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B991A9C-0D55-4AAB-A953-DCE1FC117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7082"/>
            <a:ext cx="10972800" cy="3908636"/>
          </a:xfrm>
        </p:spPr>
      </p:pic>
    </p:spTree>
    <p:extLst>
      <p:ext uri="{BB962C8B-B14F-4D97-AF65-F5344CB8AC3E}">
        <p14:creationId xmlns:p14="http://schemas.microsoft.com/office/powerpoint/2010/main" val="308845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D1EE-40D7-41BF-84F5-834AD069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 Groupings: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5056-ED7B-488E-B540-F79932126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split the table in 2 rough groupings:</a:t>
            </a:r>
          </a:p>
          <a:p>
            <a:pPr lvl="1"/>
            <a:r>
              <a:rPr lang="en-US" dirty="0"/>
              <a:t>Annual Statistics, with the year, enrollment, test scores, and graduation rates</a:t>
            </a:r>
          </a:p>
          <a:p>
            <a:pPr lvl="1"/>
            <a:r>
              <a:rPr lang="en-US" dirty="0"/>
              <a:t>Schools, with the names and locations of schools and their type</a:t>
            </a:r>
          </a:p>
          <a:p>
            <a:r>
              <a:rPr lang="en-US" dirty="0"/>
              <a:t>Can we break things down further?</a:t>
            </a:r>
          </a:p>
          <a:p>
            <a:pPr lvl="1"/>
            <a:r>
              <a:rPr lang="en-US" dirty="0"/>
              <a:t>Yes. We can split school demographic data into its own table. We will also break dropout rates, which are on a per-county basis rather than per-school, into its own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79DB3-3554-4A80-9208-F7011F340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BFEC-294F-4CC6-8C0C-C78A3940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field Groupings: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57271-C955-44B9-A588-C9783A394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286D22F-4BDE-49E1-A5FF-69373147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27082"/>
            <a:ext cx="10972800" cy="3908636"/>
          </a:xfrm>
        </p:spPr>
      </p:pic>
    </p:spTree>
    <p:extLst>
      <p:ext uri="{BB962C8B-B14F-4D97-AF65-F5344CB8AC3E}">
        <p14:creationId xmlns:p14="http://schemas.microsoft.com/office/powerpoint/2010/main" val="466926339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CS101 Presentation Template 16x9</Template>
  <TotalTime>696</TotalTime>
  <Words>1581</Words>
  <Application>Microsoft Office PowerPoint</Application>
  <PresentationFormat>Widescreen</PresentationFormat>
  <Paragraphs>404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CS101 Theme - Gold Variant</vt:lpstr>
      <vt:lpstr>CS101 Theme - Blue Variant</vt:lpstr>
      <vt:lpstr>Access: Database Design Participation Project</vt:lpstr>
      <vt:lpstr>Topics Covered</vt:lpstr>
      <vt:lpstr>DETERMINE IF EXCEL OR ACCESS are best suited for a dataset</vt:lpstr>
      <vt:lpstr>Participation Project Note</vt:lpstr>
      <vt:lpstr>Sometimes, Using Both Access and Excel is Best</vt:lpstr>
      <vt:lpstr>Identify field Groupings: Part 1</vt:lpstr>
      <vt:lpstr>Identify field Groupings: Part 2</vt:lpstr>
      <vt:lpstr>Identify field Groupings: Part 3</vt:lpstr>
      <vt:lpstr>Identify field Groupings: Part 4</vt:lpstr>
      <vt:lpstr>Reorganize the Fields</vt:lpstr>
      <vt:lpstr>Divide Fields Into Tables: Part 1</vt:lpstr>
      <vt:lpstr>Divide Fields into Tables: Part 2</vt:lpstr>
      <vt:lpstr>Specify Keys and Junction tables: Part 1</vt:lpstr>
      <vt:lpstr>Specify Keys and Junction tables: Part 2</vt:lpstr>
      <vt:lpstr>Address redundant or Inflexible Fields: Part 1</vt:lpstr>
      <vt:lpstr>Address redundant or Inflexible Fields: Part 2</vt:lpstr>
      <vt:lpstr>Address redundant or Inflexible Fields: Part 3</vt:lpstr>
      <vt:lpstr>Address redundant or Inflexible Fields: Part 4</vt:lpstr>
      <vt:lpstr>Address redundant or Inflexible Fields: Part 5</vt:lpstr>
      <vt:lpstr>Address redundant or Inflexible Fields: Part 6</vt:lpstr>
      <vt:lpstr>Remove Duplicate Records</vt:lpstr>
      <vt:lpstr>Identify Relationships: Part 1</vt:lpstr>
      <vt:lpstr>Identify Relationships: Part 2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Design Participation Project</dc:title>
  <dc:creator>Computer Science 101</dc:creator>
  <cp:lastModifiedBy>Brian M. Powell</cp:lastModifiedBy>
  <cp:revision>123</cp:revision>
  <dcterms:created xsi:type="dcterms:W3CDTF">2018-01-04T17:31:04Z</dcterms:created>
  <dcterms:modified xsi:type="dcterms:W3CDTF">2018-09-26T05:21:10Z</dcterms:modified>
</cp:coreProperties>
</file>