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41"/>
  </p:notesMasterIdLst>
  <p:sldIdLst>
    <p:sldId id="256" r:id="rId3"/>
    <p:sldId id="257" r:id="rId4"/>
    <p:sldId id="265" r:id="rId5"/>
    <p:sldId id="282" r:id="rId6"/>
    <p:sldId id="283" r:id="rId7"/>
    <p:sldId id="284" r:id="rId8"/>
    <p:sldId id="310" r:id="rId9"/>
    <p:sldId id="286" r:id="rId10"/>
    <p:sldId id="288" r:id="rId11"/>
    <p:sldId id="289" r:id="rId12"/>
    <p:sldId id="290" r:id="rId13"/>
    <p:sldId id="291" r:id="rId14"/>
    <p:sldId id="292" r:id="rId15"/>
    <p:sldId id="293" r:id="rId16"/>
    <p:sldId id="311" r:id="rId17"/>
    <p:sldId id="312" r:id="rId18"/>
    <p:sldId id="313" r:id="rId19"/>
    <p:sldId id="315" r:id="rId20"/>
    <p:sldId id="325" r:id="rId21"/>
    <p:sldId id="316" r:id="rId22"/>
    <p:sldId id="317" r:id="rId23"/>
    <p:sldId id="318" r:id="rId24"/>
    <p:sldId id="319" r:id="rId25"/>
    <p:sldId id="320" r:id="rId26"/>
    <p:sldId id="321" r:id="rId27"/>
    <p:sldId id="322" r:id="rId28"/>
    <p:sldId id="323" r:id="rId29"/>
    <p:sldId id="324" r:id="rId30"/>
    <p:sldId id="326" r:id="rId31"/>
    <p:sldId id="327" r:id="rId32"/>
    <p:sldId id="328" r:id="rId33"/>
    <p:sldId id="295" r:id="rId34"/>
    <p:sldId id="296" r:id="rId35"/>
    <p:sldId id="297" r:id="rId36"/>
    <p:sldId id="314" r:id="rId37"/>
    <p:sldId id="298" r:id="rId38"/>
    <p:sldId id="266"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313" autoAdjust="0"/>
    <p:restoredTop sz="94660"/>
  </p:normalViewPr>
  <p:slideViewPr>
    <p:cSldViewPr snapToGrid="0">
      <p:cViewPr varScale="1">
        <p:scale>
          <a:sx n="114" d="100"/>
          <a:sy n="114" d="100"/>
        </p:scale>
        <p:origin x="570" y="114"/>
      </p:cViewPr>
      <p:guideLst/>
    </p:cSldViewPr>
  </p:slideViewPr>
  <p:notesTextViewPr>
    <p:cViewPr>
      <p:scale>
        <a:sx n="1" d="1"/>
        <a:sy n="1" d="1"/>
      </p:scale>
      <p:origin x="0" y="0"/>
    </p:cViewPr>
  </p:notesTextViewPr>
  <p:sorterViewPr>
    <p:cViewPr>
      <p:scale>
        <a:sx n="100" d="100"/>
        <a:sy n="100" d="100"/>
      </p:scale>
      <p:origin x="0" y="-6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0272-C2EA-4252-BF57-2F4C95F69C86}" type="datetimeFigureOut">
              <a:rPr lang="en-US" smtClean="0"/>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479B6-DD27-4220-8594-A5D2550667FA}" type="slidenum">
              <a:rPr lang="en-US" smtClean="0"/>
              <a:t>‹#›</a:t>
            </a:fld>
            <a:endParaRPr lang="en-US"/>
          </a:p>
        </p:txBody>
      </p:sp>
    </p:spTree>
    <p:extLst>
      <p:ext uri="{BB962C8B-B14F-4D97-AF65-F5344CB8AC3E}">
        <p14:creationId xmlns:p14="http://schemas.microsoft.com/office/powerpoint/2010/main" val="41625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85514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9B8E7D57-E210-4E1F-A4D1-AC6E4820EA7A}"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88466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9B8E7D57-E210-4E1F-A4D1-AC6E4820EA7A}"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83820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B8E7D57-E210-4E1F-A4D1-AC6E4820EA7A}" type="slidenum">
              <a:rPr lang="en-US" smtClean="0"/>
              <a:t>‹#›</a:t>
            </a:fld>
            <a:endParaRPr lang="en-US"/>
          </a:p>
        </p:txBody>
      </p:sp>
      <p:sp>
        <p:nvSpPr>
          <p:cNvPr id="3"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57525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75591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113012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971704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42573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972364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250479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69964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solidFill>
                  <a:schemeClr val="tx2"/>
                </a:solidFill>
              </a:defRPr>
            </a:lvl1pPr>
          </a:lstStyle>
          <a:p>
            <a:fld id="{9B8E7D57-E210-4E1F-A4D1-AC6E4820EA7A}" type="slidenum">
              <a:rPr lang="en-US" smtClean="0"/>
              <a:t>‹#›</a:t>
            </a:fld>
            <a:endParaRPr lang="en-US"/>
          </a:p>
        </p:txBody>
      </p:sp>
      <p:sp>
        <p:nvSpPr>
          <p:cNvPr id="7"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700260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39D22E91-4D05-43F1-8C8B-1A9C08A6C3C0}" type="slidenum">
              <a:rPr lang="en-US" smtClean="0"/>
              <a:pPr/>
              <a:t>‹#›</a:t>
            </a:fld>
            <a:endParaRPr lang="en-US" dirty="0"/>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261108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233758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39D22E91-4D05-43F1-8C8B-1A9C08A6C3C0}" type="slidenum">
              <a:rPr lang="en-US" smtClean="0"/>
              <a:pPr/>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415980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52401"/>
            <a:ext cx="6815667"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314451"/>
            <a:ext cx="4011084" cy="4400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724104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434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457201"/>
            <a:ext cx="7315200" cy="3827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9101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p>
            <a:fld id="{39D22E91-4D05-43F1-8C8B-1A9C08A6C3C0}" type="slidenum">
              <a:rPr lang="en-US" smtClean="0"/>
              <a:pPr/>
              <a:t>‹#›</a:t>
            </a:fld>
            <a:endParaRPr lang="en-US" dirty="0"/>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1393021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9D22E91-4D05-43F1-8C8B-1A9C08A6C3C0}" type="slidenum">
              <a:rPr lang="en-US" smtClean="0"/>
              <a:pPr/>
              <a:t>‹#›</a:t>
            </a:fld>
            <a:endParaRPr lang="en-US" dirty="0"/>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737221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3594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Full Colo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B8E7D57-E210-4E1F-A4D1-AC6E4820EA7A}"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99126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o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B8E7D57-E210-4E1F-A4D1-AC6E4820EA7A}"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7986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319588"/>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819401"/>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3"/>
          <p:cNvSpPr>
            <a:spLocks noGrp="1"/>
          </p:cNvSpPr>
          <p:nvPr>
            <p:ph type="sldNum" sz="quarter" idx="10"/>
          </p:nvPr>
        </p:nvSpPr>
        <p:spPr/>
        <p:txBody>
          <a:bodyPr/>
          <a:lstStyle/>
          <a:p>
            <a:fld id="{9B8E7D57-E210-4E1F-A4D1-AC6E4820EA7A}"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49511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B8E7D57-E210-4E1F-A4D1-AC6E4820EA7A}" type="slidenum">
              <a:rPr lang="en-US" smtClean="0"/>
              <a:t>‹#›</a:t>
            </a:fld>
            <a:endParaRPr lang="en-US"/>
          </a:p>
        </p:txBody>
      </p:sp>
      <p:sp>
        <p:nvSpPr>
          <p:cNvPr id="6"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391188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371600"/>
            <a:ext cx="5386917"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1362"/>
            <a:ext cx="5386917"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1362"/>
            <a:ext cx="5389033" cy="3703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B8E7D57-E210-4E1F-A4D1-AC6E4820EA7A}" type="slidenum">
              <a:rPr lang="en-US" smtClean="0"/>
              <a:t>‹#›</a:t>
            </a:fld>
            <a:endParaRPr lang="en-US"/>
          </a:p>
        </p:txBody>
      </p:sp>
      <p:sp>
        <p:nvSpPr>
          <p:cNvPr id="8" name="Footer Placeholder 4"/>
          <p:cNvSpPr>
            <a:spLocks noGrp="1"/>
          </p:cNvSpPr>
          <p:nvPr>
            <p:ph type="ftr" sz="quarter" idx="11"/>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87305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B8E7D57-E210-4E1F-A4D1-AC6E4820EA7A}" type="slidenum">
              <a:rPr lang="en-US" smtClean="0"/>
              <a:t>‹#›</a:t>
            </a:fld>
            <a:endParaRPr lang="en-US"/>
          </a:p>
        </p:txBody>
      </p:sp>
      <p:sp>
        <p:nvSpPr>
          <p:cNvPr id="4"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60375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5562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B8E7D57-E210-4E1F-A4D1-AC6E4820EA7A}"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223047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9334568" y="6553200"/>
            <a:ext cx="2844800" cy="304800"/>
          </a:xfrm>
          <a:prstGeom prst="rect">
            <a:avLst/>
          </a:prstGeom>
        </p:spPr>
        <p:txBody>
          <a:bodyPr anchor="b" anchorCtr="0"/>
          <a:lstStyle>
            <a:lvl1pPr algn="r">
              <a:defRPr sz="1400">
                <a:solidFill>
                  <a:schemeClr val="tx2"/>
                </a:solidFill>
                <a:latin typeface="+mj-lt"/>
              </a:defRPr>
            </a:lvl1pPr>
          </a:lstStyle>
          <a:p>
            <a:fld id="{9B8E7D57-E210-4E1F-A4D1-AC6E4820EA7A}" type="slidenum">
              <a:rPr lang="en-US" smtClean="0"/>
              <a:t>‹#›</a:t>
            </a:fld>
            <a:endParaRPr lang="en-US"/>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tx2"/>
                </a:solidFill>
              </a:defRPr>
            </a:lvl1pPr>
          </a:lstStyle>
          <a:p>
            <a:r>
              <a:rPr lang="en-US"/>
              <a:t>Footer</a:t>
            </a:r>
          </a:p>
        </p:txBody>
      </p:sp>
    </p:spTree>
    <p:extLst>
      <p:ext uri="{BB962C8B-B14F-4D97-AF65-F5344CB8AC3E}">
        <p14:creationId xmlns:p14="http://schemas.microsoft.com/office/powerpoint/2010/main" val="1799451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457200" rtl="0" eaLnBrk="1" latinLnBrk="0" hangingPunct="1">
        <a:spcBef>
          <a:spcPct val="0"/>
        </a:spcBef>
        <a:buNone/>
        <a:defRPr sz="32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447801"/>
            <a:ext cx="10972800" cy="4267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9339072" y="6553200"/>
            <a:ext cx="2844800" cy="304800"/>
          </a:xfrm>
          <a:prstGeom prst="rect">
            <a:avLst/>
          </a:prstGeom>
        </p:spPr>
        <p:txBody>
          <a:bodyPr anchor="b" anchorCtr="0"/>
          <a:lstStyle>
            <a:lvl1pPr algn="r">
              <a:defRPr sz="1400">
                <a:solidFill>
                  <a:schemeClr val="bg1"/>
                </a:solidFill>
                <a:latin typeface="+mj-lt"/>
              </a:defRPr>
            </a:lvl1pPr>
          </a:lstStyle>
          <a:p>
            <a:fld id="{39D22E91-4D05-43F1-8C8B-1A9C08A6C3C0}" type="slidenum">
              <a:rPr lang="en-US" smtClean="0"/>
              <a:pPr/>
              <a:t>‹#›</a:t>
            </a:fld>
            <a:endParaRPr lang="en-US" dirty="0"/>
          </a:p>
        </p:txBody>
      </p:sp>
      <p:sp>
        <p:nvSpPr>
          <p:cNvPr id="5" name="Footer Placeholder 4"/>
          <p:cNvSpPr>
            <a:spLocks noGrp="1"/>
          </p:cNvSpPr>
          <p:nvPr>
            <p:ph type="ftr" sz="quarter" idx="3"/>
          </p:nvPr>
        </p:nvSpPr>
        <p:spPr>
          <a:xfrm>
            <a:off x="6096000" y="6188076"/>
            <a:ext cx="6096000" cy="365125"/>
          </a:xfrm>
          <a:prstGeom prst="rect">
            <a:avLst/>
          </a:prstGeom>
        </p:spPr>
        <p:txBody>
          <a:bodyPr vert="horz" lIns="91440" tIns="45720" rIns="91440" bIns="45720" rtlCol="0" anchor="ctr"/>
          <a:lstStyle>
            <a:lvl1pPr algn="r">
              <a:defRPr sz="1400">
                <a:solidFill>
                  <a:schemeClr val="bg1"/>
                </a:solidFill>
              </a:defRPr>
            </a:lvl1pPr>
          </a:lstStyle>
          <a:p>
            <a:r>
              <a:rPr lang="en-US"/>
              <a:t>Footer</a:t>
            </a:r>
            <a:endParaRPr lang="en-US" dirty="0"/>
          </a:p>
        </p:txBody>
      </p:sp>
    </p:spTree>
    <p:extLst>
      <p:ext uri="{BB962C8B-B14F-4D97-AF65-F5344CB8AC3E}">
        <p14:creationId xmlns:p14="http://schemas.microsoft.com/office/powerpoint/2010/main" val="33438780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457200" rtl="0" eaLnBrk="1" latinLnBrk="0" hangingPunct="1">
        <a:spcBef>
          <a:spcPct val="0"/>
        </a:spcBef>
        <a:buNone/>
        <a:defRPr sz="3600" b="1" u="none" kern="1200" cap="all">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b="0"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400" b="0" i="0" kern="1200" baseline="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b="0" i="0" kern="1200" baseline="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1163-D1F7-4972-ABDE-B292789CB149}"/>
              </a:ext>
            </a:extLst>
          </p:cNvPr>
          <p:cNvSpPr>
            <a:spLocks noGrp="1"/>
          </p:cNvSpPr>
          <p:nvPr>
            <p:ph type="ctrTitle"/>
          </p:nvPr>
        </p:nvSpPr>
        <p:spPr/>
        <p:txBody>
          <a:bodyPr/>
          <a:lstStyle/>
          <a:p>
            <a:r>
              <a:rPr lang="en-US"/>
              <a:t>Access: Database Creation</a:t>
            </a:r>
            <a:br>
              <a:rPr lang="en-US"/>
            </a:br>
            <a:r>
              <a:rPr lang="en-US"/>
              <a:t>Participation Project</a:t>
            </a:r>
            <a:endParaRPr lang="en-US" dirty="0"/>
          </a:p>
        </p:txBody>
      </p:sp>
      <p:sp>
        <p:nvSpPr>
          <p:cNvPr id="3" name="Subtitle 2">
            <a:extLst>
              <a:ext uri="{FF2B5EF4-FFF2-40B4-BE49-F238E27FC236}">
                <a16:creationId xmlns:a16="http://schemas.microsoft.com/office/drawing/2014/main" id="{F45B852A-0E27-4BD7-9415-9DFC1F526A71}"/>
              </a:ext>
            </a:extLst>
          </p:cNvPr>
          <p:cNvSpPr>
            <a:spLocks noGrp="1"/>
          </p:cNvSpPr>
          <p:nvPr>
            <p:ph type="subTitle" idx="1"/>
          </p:nvPr>
        </p:nvSpPr>
        <p:spPr/>
        <p:txBody>
          <a:bodyPr/>
          <a:lstStyle/>
          <a:p>
            <a:r>
              <a:rPr lang="en-US" dirty="0"/>
              <a:t>WV K-12 Education Problem</a:t>
            </a:r>
          </a:p>
          <a:p>
            <a:r>
              <a:rPr lang="en-US" dirty="0"/>
              <a:t>WV Senate Problem</a:t>
            </a:r>
          </a:p>
        </p:txBody>
      </p:sp>
    </p:spTree>
    <p:extLst>
      <p:ext uri="{BB962C8B-B14F-4D97-AF65-F5344CB8AC3E}">
        <p14:creationId xmlns:p14="http://schemas.microsoft.com/office/powerpoint/2010/main" val="312787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457200" indent="-457200">
              <a:buFont typeface="+mj-lt"/>
              <a:buAutoNum type="arabicPeriod" startAt="11"/>
            </a:pPr>
            <a:r>
              <a:rPr lang="en-US" sz="2400" dirty="0"/>
              <a:t>Select </a:t>
            </a:r>
            <a:r>
              <a:rPr lang="en-US" sz="2400" b="1" u="sng" dirty="0"/>
              <a:t>Comma</a:t>
            </a:r>
            <a:r>
              <a:rPr lang="en-US" sz="2400" dirty="0"/>
              <a:t> as the delimiter.</a:t>
            </a:r>
          </a:p>
          <a:p>
            <a:pPr marL="457200" indent="-457200">
              <a:buFont typeface="+mj-lt"/>
              <a:buAutoNum type="arabicPeriod" startAt="11"/>
            </a:pPr>
            <a:r>
              <a:rPr lang="en-US" sz="2400" dirty="0"/>
              <a:t>Select </a:t>
            </a:r>
            <a:r>
              <a:rPr lang="en-US" sz="2400" b="1" u="sng" dirty="0"/>
              <a:t>First Row Contains Field Names</a:t>
            </a:r>
            <a:r>
              <a:rPr lang="en-US" sz="2400" dirty="0"/>
              <a:t>.</a:t>
            </a:r>
            <a:endParaRPr lang="en-US" sz="2400" b="1" u="sng" dirty="0"/>
          </a:p>
          <a:p>
            <a:pPr marL="457200" indent="-457200">
              <a:buFont typeface="+mj-lt"/>
              <a:buAutoNum type="arabicPeriod" startAt="11"/>
            </a:pPr>
            <a:r>
              <a:rPr lang="en-US" sz="2400" dirty="0"/>
              <a:t>Click the </a:t>
            </a:r>
            <a:r>
              <a:rPr lang="en-US" sz="2400" b="1" u="sng" dirty="0"/>
              <a:t>Next</a:t>
            </a:r>
            <a:r>
              <a:rPr lang="en-US" sz="2400" dirty="0"/>
              <a:t> button.</a:t>
            </a:r>
            <a:endParaRPr lang="en-US" sz="2400" b="1" u="sng" dirty="0"/>
          </a:p>
        </p:txBody>
      </p:sp>
      <p:sp>
        <p:nvSpPr>
          <p:cNvPr id="4" name="Slide Number Placeholder 3">
            <a:extLst>
              <a:ext uri="{FF2B5EF4-FFF2-40B4-BE49-F238E27FC236}">
                <a16:creationId xmlns:a16="http://schemas.microsoft.com/office/drawing/2014/main" id="{F2F26E6E-ED94-4E8E-AC6F-72A04FCE4D44}"/>
              </a:ext>
            </a:extLst>
          </p:cNvPr>
          <p:cNvSpPr>
            <a:spLocks noGrp="1"/>
          </p:cNvSpPr>
          <p:nvPr>
            <p:ph type="sldNum" sz="quarter" idx="10"/>
          </p:nvPr>
        </p:nvSpPr>
        <p:spPr/>
        <p:txBody>
          <a:bodyPr/>
          <a:lstStyle/>
          <a:p>
            <a:fld id="{39D22E91-4D05-43F1-8C8B-1A9C08A6C3C0}" type="slidenum">
              <a:rPr lang="en-US" smtClean="0"/>
              <a:pPr/>
              <a:t>10</a:t>
            </a:fld>
            <a:endParaRPr lang="en-US" dirty="0"/>
          </a:p>
        </p:txBody>
      </p:sp>
      <p:pic>
        <p:nvPicPr>
          <p:cNvPr id="8" name="Content Placeholder 7">
            <a:extLst>
              <a:ext uri="{FF2B5EF4-FFF2-40B4-BE49-F238E27FC236}">
                <a16:creationId xmlns:a16="http://schemas.microsoft.com/office/drawing/2014/main" id="{28879B44-92E4-467F-9EF1-3E5192502E7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57746"/>
            <a:ext cx="5384800" cy="3847307"/>
          </a:xfrm>
        </p:spPr>
      </p:pic>
      <p:sp>
        <p:nvSpPr>
          <p:cNvPr id="6" name="Title 5">
            <a:extLst>
              <a:ext uri="{FF2B5EF4-FFF2-40B4-BE49-F238E27FC236}">
                <a16:creationId xmlns:a16="http://schemas.microsoft.com/office/drawing/2014/main" id="{68A60CCF-2B7C-452A-B8A0-458164816404}"/>
              </a:ext>
            </a:extLst>
          </p:cNvPr>
          <p:cNvSpPr>
            <a:spLocks noGrp="1"/>
          </p:cNvSpPr>
          <p:nvPr>
            <p:ph type="title"/>
          </p:nvPr>
        </p:nvSpPr>
        <p:spPr/>
        <p:txBody>
          <a:bodyPr/>
          <a:lstStyle/>
          <a:p>
            <a:r>
              <a:rPr lang="en-US" dirty="0"/>
              <a:t>Import from a CSV File:</a:t>
            </a:r>
            <a:br>
              <a:rPr lang="en-US" dirty="0"/>
            </a:br>
            <a:r>
              <a:rPr lang="en-US" dirty="0"/>
              <a:t>Part 4</a:t>
            </a:r>
          </a:p>
        </p:txBody>
      </p:sp>
    </p:spTree>
    <p:extLst>
      <p:ext uri="{BB962C8B-B14F-4D97-AF65-F5344CB8AC3E}">
        <p14:creationId xmlns:p14="http://schemas.microsoft.com/office/powerpoint/2010/main" val="381953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29410"/>
            <a:ext cx="5181600" cy="4103978"/>
          </a:xfrm>
        </p:spPr>
        <p:txBody>
          <a:bodyPr>
            <a:normAutofit/>
          </a:bodyPr>
          <a:lstStyle/>
          <a:p>
            <a:pPr marL="457200" indent="-457200">
              <a:lnSpc>
                <a:spcPct val="100000"/>
              </a:lnSpc>
              <a:buFont typeface="+mj-lt"/>
              <a:buAutoNum type="arabicPeriod" startAt="14"/>
            </a:pPr>
            <a:r>
              <a:rPr lang="en-US" sz="2400" dirty="0"/>
              <a:t>Ensure that all fields have an appropriate data type.</a:t>
            </a:r>
          </a:p>
          <a:p>
            <a:pPr marL="857250" lvl="1" indent="-457200"/>
            <a:r>
              <a:rPr lang="en-US" sz="2000" dirty="0"/>
              <a:t>Text should normally be </a:t>
            </a:r>
            <a:r>
              <a:rPr lang="en-US" sz="2000" i="1" dirty="0"/>
              <a:t>Short Text</a:t>
            </a:r>
          </a:p>
          <a:p>
            <a:pPr marL="857250" lvl="1" indent="-457200"/>
            <a:r>
              <a:rPr lang="en-US" sz="2000" dirty="0"/>
              <a:t>Whole numbers should be </a:t>
            </a:r>
            <a:r>
              <a:rPr lang="en-US" sz="2000" i="1" dirty="0"/>
              <a:t>Integer</a:t>
            </a:r>
          </a:p>
          <a:p>
            <a:pPr marL="857250" lvl="1" indent="-457200"/>
            <a:r>
              <a:rPr lang="en-US" sz="2000" dirty="0"/>
              <a:t>Numbers with decimals should </a:t>
            </a:r>
            <a:r>
              <a:rPr lang="en-US" sz="2000" i="1" dirty="0"/>
              <a:t>Double</a:t>
            </a:r>
          </a:p>
          <a:p>
            <a:pPr marL="857250" lvl="1" indent="-457200"/>
            <a:r>
              <a:rPr lang="en-US" sz="2000" dirty="0"/>
              <a:t>Money should be </a:t>
            </a:r>
            <a:r>
              <a:rPr lang="en-US" sz="2000" i="1" dirty="0"/>
              <a:t>Currency</a:t>
            </a:r>
          </a:p>
          <a:p>
            <a:pPr marL="857250" lvl="1" indent="-457200"/>
            <a:r>
              <a:rPr lang="en-US" sz="2000" dirty="0"/>
              <a:t>True/false fields should be as </a:t>
            </a:r>
            <a:r>
              <a:rPr lang="en-US" sz="2000" i="1" dirty="0"/>
              <a:t>Yes/No</a:t>
            </a:r>
            <a:endParaRPr lang="en-US" sz="2000" dirty="0"/>
          </a:p>
          <a:p>
            <a:pPr marL="457200" indent="-457200">
              <a:lnSpc>
                <a:spcPct val="100000"/>
              </a:lnSpc>
              <a:buFont typeface="+mj-lt"/>
              <a:buAutoNum type="arabicPeriod" startAt="14"/>
            </a:pPr>
            <a:r>
              <a:rPr lang="en-US" sz="2400" dirty="0"/>
              <a:t>Click the </a:t>
            </a:r>
            <a:r>
              <a:rPr lang="en-US" sz="2400" b="1" u="sng" dirty="0"/>
              <a:t>Next</a:t>
            </a:r>
            <a:r>
              <a:rPr lang="en-US" sz="2400" dirty="0"/>
              <a:t> button.</a:t>
            </a:r>
            <a:endParaRPr lang="en-US" sz="2400" b="1" u="sng" dirty="0"/>
          </a:p>
        </p:txBody>
      </p:sp>
      <p:sp>
        <p:nvSpPr>
          <p:cNvPr id="4" name="Slide Number Placeholder 3">
            <a:extLst>
              <a:ext uri="{FF2B5EF4-FFF2-40B4-BE49-F238E27FC236}">
                <a16:creationId xmlns:a16="http://schemas.microsoft.com/office/drawing/2014/main" id="{B0F34F19-9938-47AF-9837-1334FDC5285F}"/>
              </a:ext>
            </a:extLst>
          </p:cNvPr>
          <p:cNvSpPr>
            <a:spLocks noGrp="1"/>
          </p:cNvSpPr>
          <p:nvPr>
            <p:ph type="sldNum" sz="quarter" idx="10"/>
          </p:nvPr>
        </p:nvSpPr>
        <p:spPr/>
        <p:txBody>
          <a:bodyPr/>
          <a:lstStyle/>
          <a:p>
            <a:fld id="{39D22E91-4D05-43F1-8C8B-1A9C08A6C3C0}" type="slidenum">
              <a:rPr lang="en-US" smtClean="0"/>
              <a:pPr/>
              <a:t>11</a:t>
            </a:fld>
            <a:endParaRPr lang="en-US" dirty="0"/>
          </a:p>
        </p:txBody>
      </p:sp>
      <p:pic>
        <p:nvPicPr>
          <p:cNvPr id="9" name="Content Placeholder 8">
            <a:extLst>
              <a:ext uri="{FF2B5EF4-FFF2-40B4-BE49-F238E27FC236}">
                <a16:creationId xmlns:a16="http://schemas.microsoft.com/office/drawing/2014/main" id="{A2BD9A2C-46C7-4577-A0E4-9D826ED899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57746"/>
            <a:ext cx="5384800" cy="3847307"/>
          </a:xfrm>
        </p:spPr>
      </p:pic>
      <p:sp>
        <p:nvSpPr>
          <p:cNvPr id="6" name="Title 5">
            <a:extLst>
              <a:ext uri="{FF2B5EF4-FFF2-40B4-BE49-F238E27FC236}">
                <a16:creationId xmlns:a16="http://schemas.microsoft.com/office/drawing/2014/main" id="{4B78D23D-4E80-402C-95B2-D201DBC8A5E4}"/>
              </a:ext>
            </a:extLst>
          </p:cNvPr>
          <p:cNvSpPr>
            <a:spLocks noGrp="1"/>
          </p:cNvSpPr>
          <p:nvPr>
            <p:ph type="title"/>
          </p:nvPr>
        </p:nvSpPr>
        <p:spPr/>
        <p:txBody>
          <a:bodyPr/>
          <a:lstStyle/>
          <a:p>
            <a:r>
              <a:rPr lang="en-US" dirty="0"/>
              <a:t>Import from a CSV File:</a:t>
            </a:r>
            <a:br>
              <a:rPr lang="en-US" dirty="0"/>
            </a:br>
            <a:r>
              <a:rPr lang="en-US" dirty="0"/>
              <a:t>Part 5</a:t>
            </a:r>
          </a:p>
        </p:txBody>
      </p:sp>
    </p:spTree>
    <p:extLst>
      <p:ext uri="{BB962C8B-B14F-4D97-AF65-F5344CB8AC3E}">
        <p14:creationId xmlns:p14="http://schemas.microsoft.com/office/powerpoint/2010/main" val="406349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0"/>
            <a:ext cx="5181600" cy="4158049"/>
          </a:xfrm>
        </p:spPr>
        <p:txBody>
          <a:bodyPr>
            <a:normAutofit/>
          </a:bodyPr>
          <a:lstStyle/>
          <a:p>
            <a:pPr marL="457200" indent="-457200">
              <a:buFont typeface="+mj-lt"/>
              <a:buAutoNum type="arabicPeriod" startAt="16"/>
            </a:pPr>
            <a:r>
              <a:rPr lang="en-US" sz="2400" dirty="0"/>
              <a:t>Specify the primary key:</a:t>
            </a:r>
          </a:p>
          <a:p>
            <a:pPr lvl="1"/>
            <a:r>
              <a:rPr lang="en-US" sz="2000" dirty="0"/>
              <a:t>If you know the primary key you would like, select </a:t>
            </a:r>
            <a:r>
              <a:rPr lang="en-US" sz="2000" b="1" u="sng" dirty="0"/>
              <a:t>Choose my own primary key</a:t>
            </a:r>
            <a:r>
              <a:rPr lang="en-US" sz="2000" dirty="0"/>
              <a:t> and choose one of the existing fields as a key</a:t>
            </a:r>
          </a:p>
          <a:p>
            <a:pPr lvl="1">
              <a:buFont typeface="Wingdings" panose="05000000000000000000" pitchFamily="2" charset="2"/>
              <a:buChar char="§"/>
            </a:pPr>
            <a:r>
              <a:rPr lang="en-US" dirty="0"/>
              <a:t>Otherwise, have Access add a primary key</a:t>
            </a:r>
          </a:p>
          <a:p>
            <a:pPr lvl="1">
              <a:buFont typeface="Wingdings" panose="05000000000000000000" pitchFamily="2" charset="2"/>
              <a:buChar char="§"/>
            </a:pPr>
            <a:r>
              <a:rPr lang="en-US" dirty="0"/>
              <a:t>Alternatively, you can choose </a:t>
            </a:r>
            <a:r>
              <a:rPr lang="en-US" b="1" u="sng" dirty="0"/>
              <a:t>No primary key</a:t>
            </a:r>
            <a:r>
              <a:rPr lang="en-US" dirty="0"/>
              <a:t> and define one yourself later in Design View</a:t>
            </a:r>
          </a:p>
        </p:txBody>
      </p:sp>
      <p:sp>
        <p:nvSpPr>
          <p:cNvPr id="4" name="Slide Number Placeholder 3">
            <a:extLst>
              <a:ext uri="{FF2B5EF4-FFF2-40B4-BE49-F238E27FC236}">
                <a16:creationId xmlns:a16="http://schemas.microsoft.com/office/drawing/2014/main" id="{2F3D0CCD-8527-40A8-A440-6024519814C4}"/>
              </a:ext>
            </a:extLst>
          </p:cNvPr>
          <p:cNvSpPr>
            <a:spLocks noGrp="1"/>
          </p:cNvSpPr>
          <p:nvPr>
            <p:ph type="sldNum" sz="quarter" idx="10"/>
          </p:nvPr>
        </p:nvSpPr>
        <p:spPr/>
        <p:txBody>
          <a:bodyPr/>
          <a:lstStyle/>
          <a:p>
            <a:fld id="{39D22E91-4D05-43F1-8C8B-1A9C08A6C3C0}" type="slidenum">
              <a:rPr lang="en-US" smtClean="0"/>
              <a:pPr/>
              <a:t>12</a:t>
            </a:fld>
            <a:endParaRPr lang="en-US" dirty="0"/>
          </a:p>
        </p:txBody>
      </p:sp>
      <p:pic>
        <p:nvPicPr>
          <p:cNvPr id="9" name="Content Placeholder 8">
            <a:extLst>
              <a:ext uri="{FF2B5EF4-FFF2-40B4-BE49-F238E27FC236}">
                <a16:creationId xmlns:a16="http://schemas.microsoft.com/office/drawing/2014/main" id="{17C4613D-E386-42DA-8038-89A7632932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57746"/>
            <a:ext cx="5384800" cy="3847307"/>
          </a:xfrm>
        </p:spPr>
      </p:pic>
      <p:sp>
        <p:nvSpPr>
          <p:cNvPr id="6" name="Title 5">
            <a:extLst>
              <a:ext uri="{FF2B5EF4-FFF2-40B4-BE49-F238E27FC236}">
                <a16:creationId xmlns:a16="http://schemas.microsoft.com/office/drawing/2014/main" id="{0A4FA152-F894-4FCB-92AA-0EB81FA6FA6A}"/>
              </a:ext>
            </a:extLst>
          </p:cNvPr>
          <p:cNvSpPr>
            <a:spLocks noGrp="1"/>
          </p:cNvSpPr>
          <p:nvPr>
            <p:ph type="title"/>
          </p:nvPr>
        </p:nvSpPr>
        <p:spPr/>
        <p:txBody>
          <a:bodyPr/>
          <a:lstStyle/>
          <a:p>
            <a:r>
              <a:rPr lang="en-US" dirty="0"/>
              <a:t>Import from a CSV File:</a:t>
            </a:r>
            <a:br>
              <a:rPr lang="en-US" dirty="0"/>
            </a:br>
            <a:r>
              <a:rPr lang="en-US" dirty="0"/>
              <a:t>Part 6</a:t>
            </a:r>
          </a:p>
        </p:txBody>
      </p:sp>
    </p:spTree>
    <p:extLst>
      <p:ext uri="{BB962C8B-B14F-4D97-AF65-F5344CB8AC3E}">
        <p14:creationId xmlns:p14="http://schemas.microsoft.com/office/powerpoint/2010/main" val="230303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10307"/>
            <a:ext cx="5181600" cy="3970148"/>
          </a:xfrm>
        </p:spPr>
        <p:txBody>
          <a:bodyPr>
            <a:normAutofit/>
          </a:bodyPr>
          <a:lstStyle/>
          <a:p>
            <a:pPr marL="457200" indent="-457200">
              <a:buFont typeface="+mj-lt"/>
              <a:buAutoNum type="arabicPeriod" startAt="17"/>
            </a:pPr>
            <a:r>
              <a:rPr lang="en-US" sz="2400" dirty="0"/>
              <a:t>In the </a:t>
            </a:r>
            <a:r>
              <a:rPr lang="en-US" sz="2400" i="1" dirty="0"/>
              <a:t>Import to Table </a:t>
            </a:r>
            <a:r>
              <a:rPr lang="en-US" sz="2400" dirty="0"/>
              <a:t>field, ensure the name of the table is correct.</a:t>
            </a:r>
          </a:p>
          <a:p>
            <a:pPr marL="457200" indent="-457200">
              <a:buFont typeface="+mj-lt"/>
              <a:buAutoNum type="arabicPeriod" startAt="17"/>
            </a:pPr>
            <a:r>
              <a:rPr lang="en-US" sz="2400" dirty="0"/>
              <a:t>Click the </a:t>
            </a:r>
            <a:r>
              <a:rPr lang="en-US" sz="2400" b="1" u="sng" dirty="0"/>
              <a:t>Finish</a:t>
            </a:r>
            <a:r>
              <a:rPr lang="en-US" sz="2400" dirty="0"/>
              <a:t> button.</a:t>
            </a:r>
          </a:p>
          <a:p>
            <a:pPr marL="457200" indent="-457200">
              <a:buFont typeface="+mj-lt"/>
              <a:buAutoNum type="arabicPeriod" startAt="17"/>
            </a:pPr>
            <a:r>
              <a:rPr lang="en-US" sz="2400" dirty="0"/>
              <a:t>Click the </a:t>
            </a:r>
            <a:r>
              <a:rPr lang="en-US" sz="2400" b="1" u="sng" dirty="0"/>
              <a:t>Close</a:t>
            </a:r>
            <a:r>
              <a:rPr lang="en-US" sz="2400" dirty="0"/>
              <a:t> button to finish the wizard.</a:t>
            </a:r>
          </a:p>
          <a:p>
            <a:endParaRPr lang="en-US" b="1" dirty="0"/>
          </a:p>
        </p:txBody>
      </p:sp>
      <p:sp>
        <p:nvSpPr>
          <p:cNvPr id="4" name="Slide Number Placeholder 3">
            <a:extLst>
              <a:ext uri="{FF2B5EF4-FFF2-40B4-BE49-F238E27FC236}">
                <a16:creationId xmlns:a16="http://schemas.microsoft.com/office/drawing/2014/main" id="{AA63BCDB-4602-49B7-9AEA-A2AC2A459247}"/>
              </a:ext>
            </a:extLst>
          </p:cNvPr>
          <p:cNvSpPr>
            <a:spLocks noGrp="1"/>
          </p:cNvSpPr>
          <p:nvPr>
            <p:ph type="sldNum" sz="quarter" idx="10"/>
          </p:nvPr>
        </p:nvSpPr>
        <p:spPr/>
        <p:txBody>
          <a:bodyPr/>
          <a:lstStyle/>
          <a:p>
            <a:fld id="{39D22E91-4D05-43F1-8C8B-1A9C08A6C3C0}" type="slidenum">
              <a:rPr lang="en-US" smtClean="0"/>
              <a:pPr/>
              <a:t>13</a:t>
            </a:fld>
            <a:endParaRPr lang="en-US" dirty="0"/>
          </a:p>
        </p:txBody>
      </p:sp>
      <p:pic>
        <p:nvPicPr>
          <p:cNvPr id="8" name="Content Placeholder 7">
            <a:extLst>
              <a:ext uri="{FF2B5EF4-FFF2-40B4-BE49-F238E27FC236}">
                <a16:creationId xmlns:a16="http://schemas.microsoft.com/office/drawing/2014/main" id="{FDD9F587-195C-41F9-AF1E-99302D8BD6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57746"/>
            <a:ext cx="5384800" cy="3847307"/>
          </a:xfrm>
        </p:spPr>
      </p:pic>
      <p:sp>
        <p:nvSpPr>
          <p:cNvPr id="6" name="Title 5">
            <a:extLst>
              <a:ext uri="{FF2B5EF4-FFF2-40B4-BE49-F238E27FC236}">
                <a16:creationId xmlns:a16="http://schemas.microsoft.com/office/drawing/2014/main" id="{42335405-C7DE-4E72-BCB8-BE498577C0A0}"/>
              </a:ext>
            </a:extLst>
          </p:cNvPr>
          <p:cNvSpPr>
            <a:spLocks noGrp="1"/>
          </p:cNvSpPr>
          <p:nvPr>
            <p:ph type="title"/>
          </p:nvPr>
        </p:nvSpPr>
        <p:spPr/>
        <p:txBody>
          <a:bodyPr/>
          <a:lstStyle/>
          <a:p>
            <a:r>
              <a:rPr lang="en-US" dirty="0"/>
              <a:t>Import from a CSV File:</a:t>
            </a:r>
            <a:br>
              <a:rPr lang="en-US" dirty="0"/>
            </a:br>
            <a:r>
              <a:rPr lang="en-US" dirty="0"/>
              <a:t>Part 7</a:t>
            </a:r>
          </a:p>
        </p:txBody>
      </p:sp>
    </p:spTree>
    <p:extLst>
      <p:ext uri="{BB962C8B-B14F-4D97-AF65-F5344CB8AC3E}">
        <p14:creationId xmlns:p14="http://schemas.microsoft.com/office/powerpoint/2010/main" val="21199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400" dirty="0"/>
              <a:t>You need to create any tables that are not being imported.</a:t>
            </a:r>
          </a:p>
          <a:p>
            <a:pPr marL="457200" indent="-457200">
              <a:buFont typeface="+mj-lt"/>
              <a:buAutoNum type="arabicPeriod"/>
            </a:pPr>
            <a:endParaRPr lang="en-US" sz="2400" dirty="0"/>
          </a:p>
          <a:p>
            <a:pPr marL="457200" indent="-457200">
              <a:buFont typeface="+mj-lt"/>
              <a:buAutoNum type="arabicPeriod"/>
            </a:pPr>
            <a:r>
              <a:rPr lang="en-US" sz="2400" dirty="0"/>
              <a:t>Go to the </a:t>
            </a:r>
            <a:r>
              <a:rPr lang="en-US" sz="2400" b="1" dirty="0"/>
              <a:t>Create</a:t>
            </a:r>
            <a:r>
              <a:rPr lang="en-US" sz="2400" dirty="0"/>
              <a:t> ribbon.</a:t>
            </a:r>
          </a:p>
          <a:p>
            <a:pPr marL="457200" indent="-457200">
              <a:buFont typeface="+mj-lt"/>
              <a:buAutoNum type="arabicPeriod"/>
            </a:pPr>
            <a:r>
              <a:rPr lang="en-US" sz="2400" dirty="0"/>
              <a:t>In the </a:t>
            </a:r>
            <a:r>
              <a:rPr lang="en-US" sz="2400" b="1" dirty="0"/>
              <a:t>Tables</a:t>
            </a:r>
            <a:r>
              <a:rPr lang="en-US" sz="2400" dirty="0"/>
              <a:t> group, click the </a:t>
            </a:r>
            <a:r>
              <a:rPr lang="en-US" sz="2400" b="1" u="sng" dirty="0"/>
              <a:t>Table Design</a:t>
            </a:r>
            <a:r>
              <a:rPr lang="en-US" sz="2400" dirty="0"/>
              <a:t> button.</a:t>
            </a:r>
          </a:p>
          <a:p>
            <a:pPr marL="857250" lvl="1" indent="-457200"/>
            <a:r>
              <a:rPr lang="en-US" sz="2000" b="1" u="sng" dirty="0"/>
              <a:t>Table</a:t>
            </a:r>
            <a:r>
              <a:rPr lang="en-US" sz="2000" dirty="0"/>
              <a:t> option works differently and is not recommended</a:t>
            </a:r>
          </a:p>
        </p:txBody>
      </p:sp>
      <p:sp>
        <p:nvSpPr>
          <p:cNvPr id="4" name="Slide Number Placeholder 3">
            <a:extLst>
              <a:ext uri="{FF2B5EF4-FFF2-40B4-BE49-F238E27FC236}">
                <a16:creationId xmlns:a16="http://schemas.microsoft.com/office/drawing/2014/main" id="{C9C47236-5210-4090-BEED-7880C64B2400}"/>
              </a:ext>
            </a:extLst>
          </p:cNvPr>
          <p:cNvSpPr>
            <a:spLocks noGrp="1"/>
          </p:cNvSpPr>
          <p:nvPr>
            <p:ph type="sldNum" sz="quarter" idx="10"/>
          </p:nvPr>
        </p:nvSpPr>
        <p:spPr/>
        <p:txBody>
          <a:bodyPr/>
          <a:lstStyle/>
          <a:p>
            <a:fld id="{39D22E91-4D05-43F1-8C8B-1A9C08A6C3C0}" type="slidenum">
              <a:rPr lang="en-US" smtClean="0"/>
              <a:pPr/>
              <a:t>14</a:t>
            </a:fld>
            <a:endParaRPr lang="en-US" dirty="0"/>
          </a:p>
        </p:txBody>
      </p:sp>
      <p:pic>
        <p:nvPicPr>
          <p:cNvPr id="8" name="Content Placeholder 7">
            <a:extLst>
              <a:ext uri="{FF2B5EF4-FFF2-40B4-BE49-F238E27FC236}">
                <a16:creationId xmlns:a16="http://schemas.microsoft.com/office/drawing/2014/main" id="{9FD7927A-F8E5-4C74-B0CC-5A49E17C1B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6" name="Title 5">
            <a:extLst>
              <a:ext uri="{FF2B5EF4-FFF2-40B4-BE49-F238E27FC236}">
                <a16:creationId xmlns:a16="http://schemas.microsoft.com/office/drawing/2014/main" id="{F3AFB551-6238-4727-98FF-0CD3A525C2AD}"/>
              </a:ext>
            </a:extLst>
          </p:cNvPr>
          <p:cNvSpPr>
            <a:spLocks noGrp="1"/>
          </p:cNvSpPr>
          <p:nvPr>
            <p:ph type="title"/>
          </p:nvPr>
        </p:nvSpPr>
        <p:spPr/>
        <p:txBody>
          <a:bodyPr/>
          <a:lstStyle/>
          <a:p>
            <a:r>
              <a:rPr lang="en-US" dirty="0"/>
              <a:t>Create Tables:</a:t>
            </a:r>
            <a:br>
              <a:rPr lang="en-US" dirty="0"/>
            </a:br>
            <a:r>
              <a:rPr lang="en-US" dirty="0"/>
              <a:t>Part 1</a:t>
            </a:r>
          </a:p>
        </p:txBody>
      </p:sp>
    </p:spTree>
    <p:extLst>
      <p:ext uri="{BB962C8B-B14F-4D97-AF65-F5344CB8AC3E}">
        <p14:creationId xmlns:p14="http://schemas.microsoft.com/office/powerpoint/2010/main" val="315905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9E02-A760-4ADA-BC41-01B72FFCDDCC}"/>
              </a:ext>
            </a:extLst>
          </p:cNvPr>
          <p:cNvSpPr>
            <a:spLocks noGrp="1"/>
          </p:cNvSpPr>
          <p:nvPr>
            <p:ph type="title"/>
          </p:nvPr>
        </p:nvSpPr>
        <p:spPr/>
        <p:txBody>
          <a:bodyPr/>
          <a:lstStyle/>
          <a:p>
            <a:r>
              <a:rPr lang="en-US" dirty="0"/>
              <a:t>Create tables:</a:t>
            </a:r>
            <a:br>
              <a:rPr lang="en-US" dirty="0"/>
            </a:br>
            <a:r>
              <a:rPr lang="en-US" dirty="0"/>
              <a:t>Part 2</a:t>
            </a:r>
          </a:p>
        </p:txBody>
      </p:sp>
      <p:sp>
        <p:nvSpPr>
          <p:cNvPr id="3" name="Content Placeholder 2">
            <a:extLst>
              <a:ext uri="{FF2B5EF4-FFF2-40B4-BE49-F238E27FC236}">
                <a16:creationId xmlns:a16="http://schemas.microsoft.com/office/drawing/2014/main" id="{21BFCFA9-4EAE-4B95-B9A9-B9BFD57CD8D2}"/>
              </a:ext>
            </a:extLst>
          </p:cNvPr>
          <p:cNvSpPr>
            <a:spLocks noGrp="1"/>
          </p:cNvSpPr>
          <p:nvPr>
            <p:ph sz="half" idx="1"/>
          </p:nvPr>
        </p:nvSpPr>
        <p:spPr/>
        <p:txBody>
          <a:bodyPr>
            <a:normAutofit lnSpcReduction="10000"/>
          </a:bodyPr>
          <a:lstStyle/>
          <a:p>
            <a:pPr marL="514350" indent="-514350">
              <a:buFont typeface="+mj-lt"/>
              <a:buAutoNum type="arabicPeriod" startAt="3"/>
            </a:pPr>
            <a:r>
              <a:rPr lang="en-US" dirty="0"/>
              <a:t>Enter the name and type for each field in the table.</a:t>
            </a:r>
          </a:p>
          <a:p>
            <a:pPr lvl="1"/>
            <a:r>
              <a:rPr lang="en-US" dirty="0"/>
              <a:t>Be sure to specify field properties like the field size, especially for numbers that have decimal places</a:t>
            </a:r>
          </a:p>
          <a:p>
            <a:pPr lvl="1"/>
            <a:r>
              <a:rPr lang="en-US" dirty="0"/>
              <a:t>If you edit settings on a table that already contains data, be careful you don’t lose data like by converting </a:t>
            </a:r>
            <a:r>
              <a:rPr lang="en-US"/>
              <a:t>a text field to a number</a:t>
            </a:r>
            <a:endParaRPr lang="en-US" dirty="0"/>
          </a:p>
        </p:txBody>
      </p:sp>
      <p:sp>
        <p:nvSpPr>
          <p:cNvPr id="5" name="Slide Number Placeholder 4">
            <a:extLst>
              <a:ext uri="{FF2B5EF4-FFF2-40B4-BE49-F238E27FC236}">
                <a16:creationId xmlns:a16="http://schemas.microsoft.com/office/drawing/2014/main" id="{A5CEA931-61CD-4010-A168-70FB516E3B40}"/>
              </a:ext>
            </a:extLst>
          </p:cNvPr>
          <p:cNvSpPr>
            <a:spLocks noGrp="1"/>
          </p:cNvSpPr>
          <p:nvPr>
            <p:ph type="sldNum" sz="quarter" idx="10"/>
          </p:nvPr>
        </p:nvSpPr>
        <p:spPr/>
        <p:txBody>
          <a:bodyPr/>
          <a:lstStyle/>
          <a:p>
            <a:fld id="{39D22E91-4D05-43F1-8C8B-1A9C08A6C3C0}" type="slidenum">
              <a:rPr lang="en-US" smtClean="0"/>
              <a:pPr/>
              <a:t>15</a:t>
            </a:fld>
            <a:endParaRPr lang="en-US" dirty="0"/>
          </a:p>
        </p:txBody>
      </p:sp>
      <p:pic>
        <p:nvPicPr>
          <p:cNvPr id="9" name="Content Placeholder 8">
            <a:extLst>
              <a:ext uri="{FF2B5EF4-FFF2-40B4-BE49-F238E27FC236}">
                <a16:creationId xmlns:a16="http://schemas.microsoft.com/office/drawing/2014/main" id="{BB35DF2B-A2AE-450F-8EDF-D5E2319B09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24898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47D2-3DFC-4396-B9C5-63E3117D8261}"/>
              </a:ext>
            </a:extLst>
          </p:cNvPr>
          <p:cNvSpPr>
            <a:spLocks noGrp="1"/>
          </p:cNvSpPr>
          <p:nvPr>
            <p:ph type="title"/>
          </p:nvPr>
        </p:nvSpPr>
        <p:spPr/>
        <p:txBody>
          <a:bodyPr/>
          <a:lstStyle/>
          <a:p>
            <a:r>
              <a:rPr lang="en-US" dirty="0"/>
              <a:t>Create Tables:</a:t>
            </a:r>
            <a:br>
              <a:rPr lang="en-US" dirty="0"/>
            </a:br>
            <a:r>
              <a:rPr lang="en-US" dirty="0"/>
              <a:t>Part 3</a:t>
            </a:r>
          </a:p>
        </p:txBody>
      </p:sp>
      <p:sp>
        <p:nvSpPr>
          <p:cNvPr id="3" name="Content Placeholder 2">
            <a:extLst>
              <a:ext uri="{FF2B5EF4-FFF2-40B4-BE49-F238E27FC236}">
                <a16:creationId xmlns:a16="http://schemas.microsoft.com/office/drawing/2014/main" id="{AE2C8A72-B535-42CB-8CA8-395EF6A60728}"/>
              </a:ext>
            </a:extLst>
          </p:cNvPr>
          <p:cNvSpPr>
            <a:spLocks noGrp="1"/>
          </p:cNvSpPr>
          <p:nvPr>
            <p:ph sz="half" idx="1"/>
          </p:nvPr>
        </p:nvSpPr>
        <p:spPr/>
        <p:txBody>
          <a:bodyPr>
            <a:normAutofit/>
          </a:bodyPr>
          <a:lstStyle/>
          <a:p>
            <a:pPr marL="514350" indent="-514350">
              <a:buFont typeface="+mj-lt"/>
              <a:buAutoNum type="arabicPeriod" startAt="4"/>
            </a:pPr>
            <a:r>
              <a:rPr lang="en-US" dirty="0"/>
              <a:t>Click to select the field(s) that will be part of the key.</a:t>
            </a:r>
          </a:p>
          <a:p>
            <a:pPr marL="914400" lvl="1" indent="-514350"/>
            <a:r>
              <a:rPr lang="en-US" dirty="0"/>
              <a:t>To create a composite key, simultaneously select all fields that will be part of the key</a:t>
            </a:r>
          </a:p>
          <a:p>
            <a:pPr marL="514350" indent="-514350">
              <a:buFont typeface="+mj-lt"/>
              <a:buAutoNum type="arabicPeriod" startAt="4"/>
            </a:pPr>
            <a:r>
              <a:rPr lang="en-US" dirty="0"/>
              <a:t>Go to the </a:t>
            </a:r>
            <a:r>
              <a:rPr lang="en-US" b="1" dirty="0"/>
              <a:t>Table Tools Design </a:t>
            </a:r>
            <a:r>
              <a:rPr lang="en-US" dirty="0"/>
              <a:t>ribbon.</a:t>
            </a:r>
          </a:p>
          <a:p>
            <a:pPr marL="514350" indent="-514350">
              <a:buFont typeface="+mj-lt"/>
              <a:buAutoNum type="arabicPeriod" startAt="4"/>
            </a:pPr>
            <a:r>
              <a:rPr lang="en-US" dirty="0"/>
              <a:t>Click the </a:t>
            </a:r>
            <a:r>
              <a:rPr lang="en-US" b="1" u="sng" dirty="0"/>
              <a:t>Primary Key</a:t>
            </a:r>
            <a:r>
              <a:rPr lang="en-US" dirty="0"/>
              <a:t> button.</a:t>
            </a:r>
          </a:p>
        </p:txBody>
      </p:sp>
      <p:sp>
        <p:nvSpPr>
          <p:cNvPr id="5" name="Slide Number Placeholder 4">
            <a:extLst>
              <a:ext uri="{FF2B5EF4-FFF2-40B4-BE49-F238E27FC236}">
                <a16:creationId xmlns:a16="http://schemas.microsoft.com/office/drawing/2014/main" id="{627ABC59-2B2B-412A-AF62-0FEB632DD390}"/>
              </a:ext>
            </a:extLst>
          </p:cNvPr>
          <p:cNvSpPr>
            <a:spLocks noGrp="1"/>
          </p:cNvSpPr>
          <p:nvPr>
            <p:ph type="sldNum" sz="quarter" idx="10"/>
          </p:nvPr>
        </p:nvSpPr>
        <p:spPr/>
        <p:txBody>
          <a:bodyPr/>
          <a:lstStyle/>
          <a:p>
            <a:fld id="{39D22E91-4D05-43F1-8C8B-1A9C08A6C3C0}" type="slidenum">
              <a:rPr lang="en-US" smtClean="0"/>
              <a:pPr/>
              <a:t>16</a:t>
            </a:fld>
            <a:endParaRPr lang="en-US" dirty="0"/>
          </a:p>
        </p:txBody>
      </p:sp>
      <p:pic>
        <p:nvPicPr>
          <p:cNvPr id="13" name="Content Placeholder 12">
            <a:extLst>
              <a:ext uri="{FF2B5EF4-FFF2-40B4-BE49-F238E27FC236}">
                <a16:creationId xmlns:a16="http://schemas.microsoft.com/office/drawing/2014/main" id="{58FC4A90-068A-4879-A775-73CB0046DD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20252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FB39-48E2-45BA-86D5-99D4D589388A}"/>
              </a:ext>
            </a:extLst>
          </p:cNvPr>
          <p:cNvSpPr>
            <a:spLocks noGrp="1"/>
          </p:cNvSpPr>
          <p:nvPr>
            <p:ph type="title"/>
          </p:nvPr>
        </p:nvSpPr>
        <p:spPr/>
        <p:txBody>
          <a:bodyPr/>
          <a:lstStyle/>
          <a:p>
            <a:r>
              <a:rPr lang="en-US" dirty="0"/>
              <a:t>Create Tables:</a:t>
            </a:r>
            <a:br>
              <a:rPr lang="en-US" dirty="0"/>
            </a:br>
            <a:r>
              <a:rPr lang="en-US" dirty="0"/>
              <a:t>Part 4</a:t>
            </a:r>
          </a:p>
        </p:txBody>
      </p:sp>
      <p:sp>
        <p:nvSpPr>
          <p:cNvPr id="3" name="Content Placeholder 2">
            <a:extLst>
              <a:ext uri="{FF2B5EF4-FFF2-40B4-BE49-F238E27FC236}">
                <a16:creationId xmlns:a16="http://schemas.microsoft.com/office/drawing/2014/main" id="{B94A6DA5-517D-4F64-8409-22A07315FAB5}"/>
              </a:ext>
            </a:extLst>
          </p:cNvPr>
          <p:cNvSpPr>
            <a:spLocks noGrp="1"/>
          </p:cNvSpPr>
          <p:nvPr>
            <p:ph sz="half" idx="1"/>
          </p:nvPr>
        </p:nvSpPr>
        <p:spPr/>
        <p:txBody>
          <a:bodyPr>
            <a:normAutofit fontScale="92500"/>
          </a:bodyPr>
          <a:lstStyle/>
          <a:p>
            <a:pPr marL="514350" indent="-514350">
              <a:buFont typeface="+mj-lt"/>
              <a:buAutoNum type="arabicPeriod" startAt="7"/>
            </a:pPr>
            <a:r>
              <a:rPr lang="en-US" dirty="0"/>
              <a:t>Click the </a:t>
            </a:r>
            <a:r>
              <a:rPr lang="en-US" b="1" u="sng" dirty="0"/>
              <a:t>Save</a:t>
            </a:r>
            <a:r>
              <a:rPr lang="en-US" dirty="0"/>
              <a:t> button on the Quick Access Toolbar.</a:t>
            </a:r>
          </a:p>
          <a:p>
            <a:pPr marL="514350" indent="-514350">
              <a:buFont typeface="+mj-lt"/>
              <a:buAutoNum type="arabicPeriod" startAt="7"/>
            </a:pPr>
            <a:r>
              <a:rPr lang="en-US" dirty="0"/>
              <a:t>Enter the name of the table.</a:t>
            </a:r>
          </a:p>
          <a:p>
            <a:pPr marL="514350" indent="-514350">
              <a:buFont typeface="+mj-lt"/>
              <a:buAutoNum type="arabicPeriod" startAt="7"/>
            </a:pPr>
            <a:r>
              <a:rPr lang="en-US" dirty="0"/>
              <a:t>Click the </a:t>
            </a:r>
            <a:r>
              <a:rPr lang="en-US" b="1" u="sng" dirty="0"/>
              <a:t>OK</a:t>
            </a:r>
            <a:r>
              <a:rPr lang="en-US" dirty="0"/>
              <a:t> button.</a:t>
            </a:r>
          </a:p>
          <a:p>
            <a:pPr marL="514350" indent="-514350">
              <a:buFont typeface="+mj-lt"/>
              <a:buAutoNum type="arabicPeriod" startAt="7"/>
            </a:pPr>
            <a:endParaRPr lang="en-US" dirty="0"/>
          </a:p>
          <a:p>
            <a:r>
              <a:rPr lang="en-US" dirty="0"/>
              <a:t>If you are not immediately going to add data to the table, close it to avoid causing problems with queries and relationships.</a:t>
            </a:r>
          </a:p>
        </p:txBody>
      </p:sp>
      <p:sp>
        <p:nvSpPr>
          <p:cNvPr id="5" name="Slide Number Placeholder 4">
            <a:extLst>
              <a:ext uri="{FF2B5EF4-FFF2-40B4-BE49-F238E27FC236}">
                <a16:creationId xmlns:a16="http://schemas.microsoft.com/office/drawing/2014/main" id="{E036883E-3919-4744-A0E7-521D63585005}"/>
              </a:ext>
            </a:extLst>
          </p:cNvPr>
          <p:cNvSpPr>
            <a:spLocks noGrp="1"/>
          </p:cNvSpPr>
          <p:nvPr>
            <p:ph type="sldNum" sz="quarter" idx="10"/>
          </p:nvPr>
        </p:nvSpPr>
        <p:spPr/>
        <p:txBody>
          <a:bodyPr/>
          <a:lstStyle/>
          <a:p>
            <a:fld id="{39D22E91-4D05-43F1-8C8B-1A9C08A6C3C0}" type="slidenum">
              <a:rPr lang="en-US" smtClean="0"/>
              <a:pPr/>
              <a:t>17</a:t>
            </a:fld>
            <a:endParaRPr lang="en-US" dirty="0"/>
          </a:p>
        </p:txBody>
      </p:sp>
      <p:pic>
        <p:nvPicPr>
          <p:cNvPr id="9" name="Content Placeholder 8">
            <a:extLst>
              <a:ext uri="{FF2B5EF4-FFF2-40B4-BE49-F238E27FC236}">
                <a16:creationId xmlns:a16="http://schemas.microsoft.com/office/drawing/2014/main" id="{114E4BF3-E35F-4AD1-8FB3-DCB9BBC659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48207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09486-B2D8-4CC0-830D-1B6DF3280EE0}"/>
              </a:ext>
            </a:extLst>
          </p:cNvPr>
          <p:cNvSpPr>
            <a:spLocks noGrp="1"/>
          </p:cNvSpPr>
          <p:nvPr>
            <p:ph sz="half" idx="1"/>
          </p:nvPr>
        </p:nvSpPr>
        <p:spPr/>
        <p:txBody>
          <a:bodyPr/>
          <a:lstStyle/>
          <a:p>
            <a:r>
              <a:rPr lang="en-US" dirty="0"/>
              <a:t>Lookup fields allow users to select predetermined values from a dropdown list.</a:t>
            </a:r>
          </a:p>
          <a:p>
            <a:pPr lvl="1"/>
            <a:r>
              <a:rPr lang="en-US" dirty="0"/>
              <a:t>Values can come from a table, a query, or a manually entered list</a:t>
            </a:r>
          </a:p>
          <a:p>
            <a:r>
              <a:rPr lang="en-US" dirty="0"/>
              <a:t>They help avoid data entry errors since users don’t have to enter text themselves.</a:t>
            </a:r>
          </a:p>
        </p:txBody>
      </p:sp>
      <p:sp>
        <p:nvSpPr>
          <p:cNvPr id="5" name="Slide Number Placeholder 4">
            <a:extLst>
              <a:ext uri="{FF2B5EF4-FFF2-40B4-BE49-F238E27FC236}">
                <a16:creationId xmlns:a16="http://schemas.microsoft.com/office/drawing/2014/main" id="{C6266163-C0C3-41D8-8342-2F349CFE7C4B}"/>
              </a:ext>
            </a:extLst>
          </p:cNvPr>
          <p:cNvSpPr>
            <a:spLocks noGrp="1"/>
          </p:cNvSpPr>
          <p:nvPr>
            <p:ph type="sldNum" sz="quarter" idx="10"/>
          </p:nvPr>
        </p:nvSpPr>
        <p:spPr/>
        <p:txBody>
          <a:bodyPr/>
          <a:lstStyle/>
          <a:p>
            <a:fld id="{39D22E91-4D05-43F1-8C8B-1A9C08A6C3C0}" type="slidenum">
              <a:rPr lang="en-US" smtClean="0"/>
              <a:pPr/>
              <a:t>18</a:t>
            </a:fld>
            <a:endParaRPr lang="en-US" dirty="0"/>
          </a:p>
        </p:txBody>
      </p:sp>
      <p:sp>
        <p:nvSpPr>
          <p:cNvPr id="9" name="Title 8">
            <a:extLst>
              <a:ext uri="{FF2B5EF4-FFF2-40B4-BE49-F238E27FC236}">
                <a16:creationId xmlns:a16="http://schemas.microsoft.com/office/drawing/2014/main" id="{03B57243-A6A7-42A5-A3D6-686C1429ED6D}"/>
              </a:ext>
            </a:extLst>
          </p:cNvPr>
          <p:cNvSpPr>
            <a:spLocks noGrp="1"/>
          </p:cNvSpPr>
          <p:nvPr>
            <p:ph type="title"/>
          </p:nvPr>
        </p:nvSpPr>
        <p:spPr/>
        <p:txBody>
          <a:bodyPr/>
          <a:lstStyle/>
          <a:p>
            <a:r>
              <a:rPr lang="en-US" dirty="0"/>
              <a:t>Lookup Fields:</a:t>
            </a:r>
            <a:br>
              <a:rPr lang="en-US" dirty="0"/>
            </a:br>
            <a:r>
              <a:rPr lang="en-US" dirty="0"/>
              <a:t>Part 1</a:t>
            </a:r>
          </a:p>
        </p:txBody>
      </p:sp>
      <p:pic>
        <p:nvPicPr>
          <p:cNvPr id="13" name="Content Placeholder 12">
            <a:extLst>
              <a:ext uri="{FF2B5EF4-FFF2-40B4-BE49-F238E27FC236}">
                <a16:creationId xmlns:a16="http://schemas.microsoft.com/office/drawing/2014/main" id="{2ED8A105-9260-4F86-B121-8643E4C7B0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41035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69F3-5338-486B-9975-597A03329B93}"/>
              </a:ext>
            </a:extLst>
          </p:cNvPr>
          <p:cNvSpPr>
            <a:spLocks noGrp="1"/>
          </p:cNvSpPr>
          <p:nvPr>
            <p:ph type="title"/>
          </p:nvPr>
        </p:nvSpPr>
        <p:spPr/>
        <p:txBody>
          <a:bodyPr/>
          <a:lstStyle/>
          <a:p>
            <a:r>
              <a:rPr lang="en-US" dirty="0"/>
              <a:t>Lookup Fields:</a:t>
            </a:r>
            <a:br>
              <a:rPr lang="en-US" dirty="0"/>
            </a:br>
            <a:r>
              <a:rPr lang="en-US" dirty="0"/>
              <a:t>Part 2</a:t>
            </a:r>
          </a:p>
        </p:txBody>
      </p:sp>
      <p:sp>
        <p:nvSpPr>
          <p:cNvPr id="3" name="Content Placeholder 2">
            <a:extLst>
              <a:ext uri="{FF2B5EF4-FFF2-40B4-BE49-F238E27FC236}">
                <a16:creationId xmlns:a16="http://schemas.microsoft.com/office/drawing/2014/main" id="{AF24F4B7-DB4E-4C3C-AE4D-3D10F65CEBA0}"/>
              </a:ext>
            </a:extLst>
          </p:cNvPr>
          <p:cNvSpPr>
            <a:spLocks noGrp="1"/>
          </p:cNvSpPr>
          <p:nvPr>
            <p:ph sz="half" idx="1"/>
          </p:nvPr>
        </p:nvSpPr>
        <p:spPr/>
        <p:txBody>
          <a:bodyPr>
            <a:normAutofit lnSpcReduction="10000"/>
          </a:bodyPr>
          <a:lstStyle/>
          <a:p>
            <a:r>
              <a:rPr lang="en-US" dirty="0"/>
              <a:t>In Design View, lookup fields will show as having the whatever data type they store.</a:t>
            </a:r>
          </a:p>
          <a:p>
            <a:r>
              <a:rPr lang="en-US" dirty="0"/>
              <a:t>You can see that a particular field is a lookup field by:</a:t>
            </a:r>
          </a:p>
          <a:p>
            <a:pPr marL="914400" lvl="1" indent="-457200">
              <a:buFont typeface="+mj-lt"/>
              <a:buAutoNum type="arabicPeriod"/>
            </a:pPr>
            <a:r>
              <a:rPr lang="en-US" dirty="0"/>
              <a:t>Clicking on the field.</a:t>
            </a:r>
          </a:p>
          <a:p>
            <a:pPr marL="914400" lvl="1" indent="-457200">
              <a:buFont typeface="+mj-lt"/>
              <a:buAutoNum type="arabicPeriod"/>
            </a:pPr>
            <a:r>
              <a:rPr lang="en-US" dirty="0"/>
              <a:t>Viewing the Lookup tab at the bottom of the screen and seeing the </a:t>
            </a:r>
            <a:r>
              <a:rPr lang="en-US" i="1" dirty="0"/>
              <a:t>Display Control</a:t>
            </a:r>
            <a:r>
              <a:rPr lang="en-US" dirty="0"/>
              <a:t> is set to Combo Box.</a:t>
            </a:r>
          </a:p>
          <a:p>
            <a:pPr lvl="1"/>
            <a:endParaRPr lang="en-US" dirty="0"/>
          </a:p>
        </p:txBody>
      </p:sp>
      <p:sp>
        <p:nvSpPr>
          <p:cNvPr id="5" name="Slide Number Placeholder 4">
            <a:extLst>
              <a:ext uri="{FF2B5EF4-FFF2-40B4-BE49-F238E27FC236}">
                <a16:creationId xmlns:a16="http://schemas.microsoft.com/office/drawing/2014/main" id="{26CA8020-24E7-4BE8-9AEB-94BAD2333D83}"/>
              </a:ext>
            </a:extLst>
          </p:cNvPr>
          <p:cNvSpPr>
            <a:spLocks noGrp="1"/>
          </p:cNvSpPr>
          <p:nvPr>
            <p:ph type="sldNum" sz="quarter" idx="10"/>
          </p:nvPr>
        </p:nvSpPr>
        <p:spPr/>
        <p:txBody>
          <a:bodyPr/>
          <a:lstStyle/>
          <a:p>
            <a:fld id="{39D22E91-4D05-43F1-8C8B-1A9C08A6C3C0}" type="slidenum">
              <a:rPr lang="en-US" smtClean="0"/>
              <a:pPr/>
              <a:t>19</a:t>
            </a:fld>
            <a:endParaRPr lang="en-US" dirty="0"/>
          </a:p>
        </p:txBody>
      </p:sp>
      <p:pic>
        <p:nvPicPr>
          <p:cNvPr id="11" name="Content Placeholder 10">
            <a:extLst>
              <a:ext uri="{FF2B5EF4-FFF2-40B4-BE49-F238E27FC236}">
                <a16:creationId xmlns:a16="http://schemas.microsoft.com/office/drawing/2014/main" id="{B517E49A-0E3E-49EC-8657-15F0ED2470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562100"/>
            <a:ext cx="5384800" cy="4038600"/>
          </a:xfrm>
        </p:spPr>
      </p:pic>
    </p:spTree>
    <p:extLst>
      <p:ext uri="{BB962C8B-B14F-4D97-AF65-F5344CB8AC3E}">
        <p14:creationId xmlns:p14="http://schemas.microsoft.com/office/powerpoint/2010/main" val="49579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A8D18-628D-4487-B738-DC5890F6C11E}"/>
              </a:ext>
            </a:extLst>
          </p:cNvPr>
          <p:cNvSpPr>
            <a:spLocks noGrp="1"/>
          </p:cNvSpPr>
          <p:nvPr>
            <p:ph idx="1"/>
          </p:nvPr>
        </p:nvSpPr>
        <p:spPr/>
        <p:txBody>
          <a:bodyPr>
            <a:normAutofit/>
          </a:bodyPr>
          <a:lstStyle/>
          <a:p>
            <a:pPr fontAlgn="base"/>
            <a:r>
              <a:rPr lang="en-US" sz="2400" dirty="0"/>
              <a:t>Create a new database</a:t>
            </a:r>
          </a:p>
          <a:p>
            <a:pPr fontAlgn="base"/>
            <a:r>
              <a:rPr lang="en-US" sz="2400" dirty="0"/>
              <a:t>Import database tables and data</a:t>
            </a:r>
          </a:p>
          <a:p>
            <a:pPr fontAlgn="base"/>
            <a:r>
              <a:rPr lang="en-US" sz="2400" dirty="0"/>
              <a:t>Create database tables</a:t>
            </a:r>
          </a:p>
          <a:p>
            <a:pPr fontAlgn="base"/>
            <a:r>
              <a:rPr lang="en-US" sz="2400" dirty="0"/>
              <a:t>Add records</a:t>
            </a:r>
          </a:p>
          <a:p>
            <a:pPr fontAlgn="base"/>
            <a:r>
              <a:rPr lang="en-US" sz="2400" dirty="0"/>
              <a:t>Create lookup fields</a:t>
            </a:r>
          </a:p>
          <a:p>
            <a:pPr fontAlgn="base"/>
            <a:r>
              <a:rPr lang="en-US" sz="2400" dirty="0"/>
              <a:t>Create relationships</a:t>
            </a:r>
          </a:p>
          <a:p>
            <a:pPr fontAlgn="base"/>
            <a:r>
              <a:rPr lang="en-US" sz="2400" dirty="0"/>
              <a:t>Answer analysis questions</a:t>
            </a:r>
          </a:p>
        </p:txBody>
      </p:sp>
      <p:sp>
        <p:nvSpPr>
          <p:cNvPr id="2" name="Title 1">
            <a:extLst>
              <a:ext uri="{FF2B5EF4-FFF2-40B4-BE49-F238E27FC236}">
                <a16:creationId xmlns:a16="http://schemas.microsoft.com/office/drawing/2014/main" id="{0B57408A-5E1E-4346-9667-A966A1A282E9}"/>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9ED0B0C8-A6D2-4B38-BC30-5399F19FB3F9}"/>
              </a:ext>
            </a:extLst>
          </p:cNvPr>
          <p:cNvSpPr>
            <a:spLocks noGrp="1"/>
          </p:cNvSpPr>
          <p:nvPr>
            <p:ph type="sldNum" sz="quarter" idx="10"/>
          </p:nvPr>
        </p:nvSpPr>
        <p:spPr/>
        <p:txBody>
          <a:bodyPr/>
          <a:lstStyle/>
          <a:p>
            <a:fld id="{39D22E91-4D05-43F1-8C8B-1A9C08A6C3C0}" type="slidenum">
              <a:rPr lang="en-US" smtClean="0"/>
              <a:pPr/>
              <a:t>2</a:t>
            </a:fld>
            <a:endParaRPr lang="en-US"/>
          </a:p>
        </p:txBody>
      </p:sp>
    </p:spTree>
    <p:extLst>
      <p:ext uri="{BB962C8B-B14F-4D97-AF65-F5344CB8AC3E}">
        <p14:creationId xmlns:p14="http://schemas.microsoft.com/office/powerpoint/2010/main" val="92522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88A6-737B-4377-98F9-99F876E1BBCF}"/>
              </a:ext>
            </a:extLst>
          </p:cNvPr>
          <p:cNvSpPr>
            <a:spLocks noGrp="1"/>
          </p:cNvSpPr>
          <p:nvPr>
            <p:ph type="title"/>
          </p:nvPr>
        </p:nvSpPr>
        <p:spPr/>
        <p:txBody>
          <a:bodyPr/>
          <a:lstStyle/>
          <a:p>
            <a:r>
              <a:rPr lang="en-US" dirty="0"/>
              <a:t>Create Lookup Fields Using a table:</a:t>
            </a:r>
            <a:br>
              <a:rPr lang="en-US" dirty="0"/>
            </a:br>
            <a:r>
              <a:rPr lang="en-US" dirty="0"/>
              <a:t>Part 1</a:t>
            </a:r>
          </a:p>
        </p:txBody>
      </p:sp>
      <p:sp>
        <p:nvSpPr>
          <p:cNvPr id="3" name="Content Placeholder 2">
            <a:extLst>
              <a:ext uri="{FF2B5EF4-FFF2-40B4-BE49-F238E27FC236}">
                <a16:creationId xmlns:a16="http://schemas.microsoft.com/office/drawing/2014/main" id="{B9CAFA75-5F74-4629-95E7-A405002F3F35}"/>
              </a:ext>
            </a:extLst>
          </p:cNvPr>
          <p:cNvSpPr>
            <a:spLocks noGrp="1"/>
          </p:cNvSpPr>
          <p:nvPr>
            <p:ph sz="half" idx="1"/>
          </p:nvPr>
        </p:nvSpPr>
        <p:spPr/>
        <p:txBody>
          <a:bodyPr>
            <a:normAutofit lnSpcReduction="10000"/>
          </a:bodyPr>
          <a:lstStyle/>
          <a:p>
            <a:pPr marL="0" indent="0">
              <a:buNone/>
            </a:pPr>
            <a:r>
              <a:rPr lang="en-US" dirty="0"/>
              <a:t>To create lookup fields whose values come from a table or query:</a:t>
            </a:r>
          </a:p>
          <a:p>
            <a:pPr marL="514350" indent="-514350">
              <a:buFont typeface="+mj-lt"/>
              <a:buAutoNum type="arabicPeriod"/>
            </a:pPr>
            <a:r>
              <a:rPr lang="en-US" dirty="0"/>
              <a:t>Close all other tables and the Relationships Window.</a:t>
            </a:r>
          </a:p>
          <a:p>
            <a:pPr marL="514350" indent="-514350">
              <a:buFont typeface="+mj-lt"/>
              <a:buAutoNum type="arabicPeriod"/>
            </a:pPr>
            <a:r>
              <a:rPr lang="en-US" dirty="0"/>
              <a:t>Ensure the table or query that will provide the data has already been created.</a:t>
            </a:r>
          </a:p>
          <a:p>
            <a:pPr marL="514350" indent="-514350">
              <a:buFont typeface="+mj-lt"/>
              <a:buAutoNum type="arabicPeriod"/>
            </a:pPr>
            <a:r>
              <a:rPr lang="en-US" dirty="0"/>
              <a:t>Open the table to have the lookup field in Design View.</a:t>
            </a:r>
          </a:p>
          <a:p>
            <a:pPr marL="514350" indent="-514350">
              <a:buFont typeface="+mj-lt"/>
              <a:buAutoNum type="arabicPeriod"/>
            </a:pPr>
            <a:endParaRPr lang="en-US" dirty="0"/>
          </a:p>
        </p:txBody>
      </p:sp>
      <p:pic>
        <p:nvPicPr>
          <p:cNvPr id="7" name="Content Placeholder 6">
            <a:extLst>
              <a:ext uri="{FF2B5EF4-FFF2-40B4-BE49-F238E27FC236}">
                <a16:creationId xmlns:a16="http://schemas.microsoft.com/office/drawing/2014/main" id="{23F29FA4-2D04-4C71-A054-DFCC852011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5" name="Slide Number Placeholder 4">
            <a:extLst>
              <a:ext uri="{FF2B5EF4-FFF2-40B4-BE49-F238E27FC236}">
                <a16:creationId xmlns:a16="http://schemas.microsoft.com/office/drawing/2014/main" id="{9376ACA2-8174-4B48-9236-0239CA7FE67F}"/>
              </a:ext>
            </a:extLst>
          </p:cNvPr>
          <p:cNvSpPr>
            <a:spLocks noGrp="1"/>
          </p:cNvSpPr>
          <p:nvPr>
            <p:ph type="sldNum" sz="quarter" idx="10"/>
          </p:nvPr>
        </p:nvSpPr>
        <p:spPr/>
        <p:txBody>
          <a:bodyPr/>
          <a:lstStyle/>
          <a:p>
            <a:fld id="{39D22E91-4D05-43F1-8C8B-1A9C08A6C3C0}" type="slidenum">
              <a:rPr lang="en-US" smtClean="0"/>
              <a:pPr/>
              <a:t>20</a:t>
            </a:fld>
            <a:endParaRPr lang="en-US" dirty="0"/>
          </a:p>
        </p:txBody>
      </p:sp>
    </p:spTree>
    <p:extLst>
      <p:ext uri="{BB962C8B-B14F-4D97-AF65-F5344CB8AC3E}">
        <p14:creationId xmlns:p14="http://schemas.microsoft.com/office/powerpoint/2010/main" val="170892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D580-BB35-43C5-9A8A-2183C935C0E1}"/>
              </a:ext>
            </a:extLst>
          </p:cNvPr>
          <p:cNvSpPr>
            <a:spLocks noGrp="1"/>
          </p:cNvSpPr>
          <p:nvPr>
            <p:ph type="title"/>
          </p:nvPr>
        </p:nvSpPr>
        <p:spPr/>
        <p:txBody>
          <a:bodyPr/>
          <a:lstStyle/>
          <a:p>
            <a:r>
              <a:rPr lang="en-US" dirty="0"/>
              <a:t>Create Lookup Fields Using a table:</a:t>
            </a:r>
            <a:br>
              <a:rPr lang="en-US" dirty="0"/>
            </a:br>
            <a:r>
              <a:rPr lang="en-US" dirty="0"/>
              <a:t>Part 2</a:t>
            </a:r>
          </a:p>
        </p:txBody>
      </p:sp>
      <p:sp>
        <p:nvSpPr>
          <p:cNvPr id="3" name="Content Placeholder 2">
            <a:extLst>
              <a:ext uri="{FF2B5EF4-FFF2-40B4-BE49-F238E27FC236}">
                <a16:creationId xmlns:a16="http://schemas.microsoft.com/office/drawing/2014/main" id="{366BC3A1-B2B3-4BC7-B6C4-DA1969FE9DD4}"/>
              </a:ext>
            </a:extLst>
          </p:cNvPr>
          <p:cNvSpPr>
            <a:spLocks noGrp="1"/>
          </p:cNvSpPr>
          <p:nvPr>
            <p:ph sz="half" idx="1"/>
          </p:nvPr>
        </p:nvSpPr>
        <p:spPr/>
        <p:txBody>
          <a:bodyPr/>
          <a:lstStyle/>
          <a:p>
            <a:pPr marL="514350" indent="-514350">
              <a:buFont typeface="+mj-lt"/>
              <a:buAutoNum type="arabicPeriod" startAt="3"/>
            </a:pPr>
            <a:r>
              <a:rPr lang="en-US" dirty="0"/>
              <a:t>For the field that is to be a lookup field, go to the </a:t>
            </a:r>
            <a:r>
              <a:rPr lang="en-US" i="1" dirty="0"/>
              <a:t>Data Type</a:t>
            </a:r>
            <a:r>
              <a:rPr lang="en-US" dirty="0"/>
              <a:t> column and choose Lookup Wizard.</a:t>
            </a:r>
          </a:p>
          <a:p>
            <a:pPr marL="514350" indent="-514350">
              <a:buFont typeface="+mj-lt"/>
              <a:buAutoNum type="arabicPeriod" startAt="3"/>
            </a:pPr>
            <a:r>
              <a:rPr lang="en-US" dirty="0"/>
              <a:t>In the Lookup Wizard dialog box, choose </a:t>
            </a:r>
            <a:r>
              <a:rPr lang="en-US" i="1" dirty="0"/>
              <a:t>I want the lookup field to get the values from another table or query.</a:t>
            </a:r>
            <a:endParaRPr lang="en-US" dirty="0"/>
          </a:p>
          <a:p>
            <a:pPr marL="514350" indent="-514350">
              <a:buFont typeface="+mj-lt"/>
              <a:buAutoNum type="arabicPeriod" startAt="3"/>
            </a:pPr>
            <a:r>
              <a:rPr lang="en-US" dirty="0"/>
              <a:t>Click the </a:t>
            </a:r>
            <a:r>
              <a:rPr lang="en-US" b="1" u="sng" dirty="0"/>
              <a:t>Next</a:t>
            </a:r>
            <a:r>
              <a:rPr lang="en-US" dirty="0"/>
              <a:t> button.</a:t>
            </a:r>
          </a:p>
        </p:txBody>
      </p:sp>
      <p:sp>
        <p:nvSpPr>
          <p:cNvPr id="5" name="Slide Number Placeholder 4">
            <a:extLst>
              <a:ext uri="{FF2B5EF4-FFF2-40B4-BE49-F238E27FC236}">
                <a16:creationId xmlns:a16="http://schemas.microsoft.com/office/drawing/2014/main" id="{E8478059-7EAB-419D-A3E5-350DAB31DB7A}"/>
              </a:ext>
            </a:extLst>
          </p:cNvPr>
          <p:cNvSpPr>
            <a:spLocks noGrp="1"/>
          </p:cNvSpPr>
          <p:nvPr>
            <p:ph type="sldNum" sz="quarter" idx="10"/>
          </p:nvPr>
        </p:nvSpPr>
        <p:spPr/>
        <p:txBody>
          <a:bodyPr/>
          <a:lstStyle/>
          <a:p>
            <a:fld id="{39D22E91-4D05-43F1-8C8B-1A9C08A6C3C0}" type="slidenum">
              <a:rPr lang="en-US" smtClean="0"/>
              <a:pPr/>
              <a:t>21</a:t>
            </a:fld>
            <a:endParaRPr lang="en-US" dirty="0"/>
          </a:p>
        </p:txBody>
      </p:sp>
      <p:pic>
        <p:nvPicPr>
          <p:cNvPr id="11" name="Content Placeholder 10">
            <a:extLst>
              <a:ext uri="{FF2B5EF4-FFF2-40B4-BE49-F238E27FC236}">
                <a16:creationId xmlns:a16="http://schemas.microsoft.com/office/drawing/2014/main" id="{8EA4B437-92CD-4564-BB7A-94910997CDE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414460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9A3A-42B4-4D70-BB54-9CB3AC3E79AF}"/>
              </a:ext>
            </a:extLst>
          </p:cNvPr>
          <p:cNvSpPr>
            <a:spLocks noGrp="1"/>
          </p:cNvSpPr>
          <p:nvPr>
            <p:ph type="title"/>
          </p:nvPr>
        </p:nvSpPr>
        <p:spPr/>
        <p:txBody>
          <a:bodyPr/>
          <a:lstStyle/>
          <a:p>
            <a:r>
              <a:rPr lang="en-US" dirty="0"/>
              <a:t>Create Lookup Fields Using a table:</a:t>
            </a:r>
            <a:br>
              <a:rPr lang="en-US" dirty="0"/>
            </a:br>
            <a:r>
              <a:rPr lang="en-US" dirty="0"/>
              <a:t>Part 3</a:t>
            </a:r>
          </a:p>
        </p:txBody>
      </p:sp>
      <p:sp>
        <p:nvSpPr>
          <p:cNvPr id="3" name="Content Placeholder 2">
            <a:extLst>
              <a:ext uri="{FF2B5EF4-FFF2-40B4-BE49-F238E27FC236}">
                <a16:creationId xmlns:a16="http://schemas.microsoft.com/office/drawing/2014/main" id="{3C4E5C37-ED08-457C-8E07-EE93DEB0B181}"/>
              </a:ext>
            </a:extLst>
          </p:cNvPr>
          <p:cNvSpPr>
            <a:spLocks noGrp="1"/>
          </p:cNvSpPr>
          <p:nvPr>
            <p:ph sz="half" idx="1"/>
          </p:nvPr>
        </p:nvSpPr>
        <p:spPr/>
        <p:txBody>
          <a:bodyPr/>
          <a:lstStyle/>
          <a:p>
            <a:pPr marL="514350" indent="-514350">
              <a:buFont typeface="+mj-lt"/>
              <a:buAutoNum type="arabicPeriod" startAt="6"/>
            </a:pPr>
            <a:r>
              <a:rPr lang="en-US" dirty="0"/>
              <a:t>Choose the table or query that contains the values to use for the lookup field.</a:t>
            </a:r>
          </a:p>
          <a:p>
            <a:pPr marL="514350" indent="-514350">
              <a:buFont typeface="+mj-lt"/>
              <a:buAutoNum type="arabicPeriod" startAt="6"/>
            </a:pPr>
            <a:r>
              <a:rPr lang="en-US" dirty="0"/>
              <a:t>Click the </a:t>
            </a:r>
            <a:r>
              <a:rPr lang="en-US" b="1" u="sng" dirty="0"/>
              <a:t>Next</a:t>
            </a:r>
            <a:r>
              <a:rPr lang="en-US" dirty="0"/>
              <a:t> button.</a:t>
            </a:r>
          </a:p>
        </p:txBody>
      </p:sp>
      <p:sp>
        <p:nvSpPr>
          <p:cNvPr id="5" name="Slide Number Placeholder 4">
            <a:extLst>
              <a:ext uri="{FF2B5EF4-FFF2-40B4-BE49-F238E27FC236}">
                <a16:creationId xmlns:a16="http://schemas.microsoft.com/office/drawing/2014/main" id="{0EDAE5DF-5657-4859-86D1-28C4513EEC1C}"/>
              </a:ext>
            </a:extLst>
          </p:cNvPr>
          <p:cNvSpPr>
            <a:spLocks noGrp="1"/>
          </p:cNvSpPr>
          <p:nvPr>
            <p:ph type="sldNum" sz="quarter" idx="10"/>
          </p:nvPr>
        </p:nvSpPr>
        <p:spPr/>
        <p:txBody>
          <a:bodyPr/>
          <a:lstStyle/>
          <a:p>
            <a:fld id="{39D22E91-4D05-43F1-8C8B-1A9C08A6C3C0}" type="slidenum">
              <a:rPr lang="en-US" smtClean="0"/>
              <a:pPr/>
              <a:t>22</a:t>
            </a:fld>
            <a:endParaRPr lang="en-US" dirty="0"/>
          </a:p>
        </p:txBody>
      </p:sp>
      <p:pic>
        <p:nvPicPr>
          <p:cNvPr id="15" name="Content Placeholder 14">
            <a:extLst>
              <a:ext uri="{FF2B5EF4-FFF2-40B4-BE49-F238E27FC236}">
                <a16:creationId xmlns:a16="http://schemas.microsoft.com/office/drawing/2014/main" id="{94633D74-6B73-45EA-ADF3-8302D9452B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Tree>
    <p:extLst>
      <p:ext uri="{BB962C8B-B14F-4D97-AF65-F5344CB8AC3E}">
        <p14:creationId xmlns:p14="http://schemas.microsoft.com/office/powerpoint/2010/main" val="216244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8F80-CADF-42FF-8964-77F782771FCA}"/>
              </a:ext>
            </a:extLst>
          </p:cNvPr>
          <p:cNvSpPr>
            <a:spLocks noGrp="1"/>
          </p:cNvSpPr>
          <p:nvPr>
            <p:ph type="title"/>
          </p:nvPr>
        </p:nvSpPr>
        <p:spPr/>
        <p:txBody>
          <a:bodyPr/>
          <a:lstStyle/>
          <a:p>
            <a:r>
              <a:rPr lang="en-US" dirty="0"/>
              <a:t>Create Lookup Fields using a table:</a:t>
            </a:r>
            <a:br>
              <a:rPr lang="en-US" dirty="0"/>
            </a:br>
            <a:r>
              <a:rPr lang="en-US" dirty="0"/>
              <a:t>part 4</a:t>
            </a:r>
          </a:p>
        </p:txBody>
      </p:sp>
      <p:sp>
        <p:nvSpPr>
          <p:cNvPr id="3" name="Content Placeholder 2">
            <a:extLst>
              <a:ext uri="{FF2B5EF4-FFF2-40B4-BE49-F238E27FC236}">
                <a16:creationId xmlns:a16="http://schemas.microsoft.com/office/drawing/2014/main" id="{27961FF2-1590-4E9A-B6EA-B1180C09DAC7}"/>
              </a:ext>
            </a:extLst>
          </p:cNvPr>
          <p:cNvSpPr>
            <a:spLocks noGrp="1"/>
          </p:cNvSpPr>
          <p:nvPr>
            <p:ph sz="half" idx="1"/>
          </p:nvPr>
        </p:nvSpPr>
        <p:spPr/>
        <p:txBody>
          <a:bodyPr/>
          <a:lstStyle/>
          <a:p>
            <a:pPr marL="514350" indent="-514350">
              <a:buFont typeface="+mj-lt"/>
              <a:buAutoNum type="arabicPeriod" startAt="8"/>
            </a:pPr>
            <a:r>
              <a:rPr lang="en-US" dirty="0"/>
              <a:t>Add the field(s) that should be shown in the lookup field by selecting them and clicking the </a:t>
            </a:r>
            <a:r>
              <a:rPr lang="en-US" b="1" u="sng" dirty="0"/>
              <a:t>&gt;</a:t>
            </a:r>
            <a:r>
              <a:rPr lang="en-US" dirty="0"/>
              <a:t> button.</a:t>
            </a:r>
          </a:p>
          <a:p>
            <a:pPr marL="514350" indent="-514350">
              <a:buFont typeface="+mj-lt"/>
              <a:buAutoNum type="arabicPeriod" startAt="8"/>
            </a:pPr>
            <a:r>
              <a:rPr lang="en-US" dirty="0"/>
              <a:t>Click the </a:t>
            </a:r>
            <a:r>
              <a:rPr lang="en-US" b="1" u="sng" dirty="0"/>
              <a:t>Next</a:t>
            </a:r>
            <a:r>
              <a:rPr lang="en-US" dirty="0"/>
              <a:t> button when done.</a:t>
            </a:r>
          </a:p>
        </p:txBody>
      </p:sp>
      <p:sp>
        <p:nvSpPr>
          <p:cNvPr id="5" name="Slide Number Placeholder 4">
            <a:extLst>
              <a:ext uri="{FF2B5EF4-FFF2-40B4-BE49-F238E27FC236}">
                <a16:creationId xmlns:a16="http://schemas.microsoft.com/office/drawing/2014/main" id="{94076043-8C8B-45B0-88FD-6695DCA4AEA0}"/>
              </a:ext>
            </a:extLst>
          </p:cNvPr>
          <p:cNvSpPr>
            <a:spLocks noGrp="1"/>
          </p:cNvSpPr>
          <p:nvPr>
            <p:ph type="sldNum" sz="quarter" idx="10"/>
          </p:nvPr>
        </p:nvSpPr>
        <p:spPr/>
        <p:txBody>
          <a:bodyPr/>
          <a:lstStyle/>
          <a:p>
            <a:fld id="{39D22E91-4D05-43F1-8C8B-1A9C08A6C3C0}" type="slidenum">
              <a:rPr lang="en-US" smtClean="0"/>
              <a:pPr/>
              <a:t>23</a:t>
            </a:fld>
            <a:endParaRPr lang="en-US" dirty="0"/>
          </a:p>
        </p:txBody>
      </p:sp>
      <p:pic>
        <p:nvPicPr>
          <p:cNvPr id="11" name="Content Placeholder 10">
            <a:extLst>
              <a:ext uri="{FF2B5EF4-FFF2-40B4-BE49-F238E27FC236}">
                <a16:creationId xmlns:a16="http://schemas.microsoft.com/office/drawing/2014/main" id="{05B9D7FD-A5E0-4A2D-A841-FCFDF0AB414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Tree>
    <p:extLst>
      <p:ext uri="{BB962C8B-B14F-4D97-AF65-F5344CB8AC3E}">
        <p14:creationId xmlns:p14="http://schemas.microsoft.com/office/powerpoint/2010/main" val="35035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E94E-DB1B-46C5-BC33-DD305D832F26}"/>
              </a:ext>
            </a:extLst>
          </p:cNvPr>
          <p:cNvSpPr>
            <a:spLocks noGrp="1"/>
          </p:cNvSpPr>
          <p:nvPr>
            <p:ph type="title"/>
          </p:nvPr>
        </p:nvSpPr>
        <p:spPr/>
        <p:txBody>
          <a:bodyPr/>
          <a:lstStyle/>
          <a:p>
            <a:r>
              <a:rPr lang="en-US" dirty="0"/>
              <a:t>Create Lookup Fields using a table:</a:t>
            </a:r>
            <a:br>
              <a:rPr lang="en-US" dirty="0"/>
            </a:br>
            <a:r>
              <a:rPr lang="en-US" dirty="0"/>
              <a:t>Part 5</a:t>
            </a:r>
          </a:p>
        </p:txBody>
      </p:sp>
      <p:sp>
        <p:nvSpPr>
          <p:cNvPr id="3" name="Content Placeholder 2">
            <a:extLst>
              <a:ext uri="{FF2B5EF4-FFF2-40B4-BE49-F238E27FC236}">
                <a16:creationId xmlns:a16="http://schemas.microsoft.com/office/drawing/2014/main" id="{946D7B94-C449-4183-AE6A-E4316442E0C9}"/>
              </a:ext>
            </a:extLst>
          </p:cNvPr>
          <p:cNvSpPr>
            <a:spLocks noGrp="1"/>
          </p:cNvSpPr>
          <p:nvPr>
            <p:ph sz="half" idx="1"/>
          </p:nvPr>
        </p:nvSpPr>
        <p:spPr/>
        <p:txBody>
          <a:bodyPr/>
          <a:lstStyle/>
          <a:p>
            <a:pPr marL="514350" indent="-514350">
              <a:buFont typeface="+mj-lt"/>
              <a:buAutoNum type="arabicPeriod" startAt="10"/>
            </a:pPr>
            <a:r>
              <a:rPr lang="en-US" dirty="0"/>
              <a:t>If desired, select fields to sort by and choose a sort order.</a:t>
            </a:r>
          </a:p>
          <a:p>
            <a:pPr marL="514350" indent="-514350">
              <a:buFont typeface="+mj-lt"/>
              <a:buAutoNum type="arabicPeriod" startAt="10"/>
            </a:pPr>
            <a:r>
              <a:rPr lang="en-US" dirty="0"/>
              <a:t>Click the </a:t>
            </a:r>
            <a:r>
              <a:rPr lang="en-US" b="1" u="sng" dirty="0"/>
              <a:t>Next</a:t>
            </a:r>
            <a:r>
              <a:rPr lang="en-US" dirty="0"/>
              <a:t> button.</a:t>
            </a:r>
          </a:p>
        </p:txBody>
      </p:sp>
      <p:sp>
        <p:nvSpPr>
          <p:cNvPr id="5" name="Slide Number Placeholder 4">
            <a:extLst>
              <a:ext uri="{FF2B5EF4-FFF2-40B4-BE49-F238E27FC236}">
                <a16:creationId xmlns:a16="http://schemas.microsoft.com/office/drawing/2014/main" id="{C486527C-E0C6-4274-90D7-BD79115AABF2}"/>
              </a:ext>
            </a:extLst>
          </p:cNvPr>
          <p:cNvSpPr>
            <a:spLocks noGrp="1"/>
          </p:cNvSpPr>
          <p:nvPr>
            <p:ph type="sldNum" sz="quarter" idx="10"/>
          </p:nvPr>
        </p:nvSpPr>
        <p:spPr/>
        <p:txBody>
          <a:bodyPr/>
          <a:lstStyle/>
          <a:p>
            <a:fld id="{39D22E91-4D05-43F1-8C8B-1A9C08A6C3C0}" type="slidenum">
              <a:rPr lang="en-US" smtClean="0"/>
              <a:pPr/>
              <a:t>24</a:t>
            </a:fld>
            <a:endParaRPr lang="en-US" dirty="0"/>
          </a:p>
        </p:txBody>
      </p:sp>
      <p:pic>
        <p:nvPicPr>
          <p:cNvPr id="11" name="Content Placeholder 10">
            <a:extLst>
              <a:ext uri="{FF2B5EF4-FFF2-40B4-BE49-F238E27FC236}">
                <a16:creationId xmlns:a16="http://schemas.microsoft.com/office/drawing/2014/main" id="{645A4835-B2AF-4CBD-A7AF-C1C3EEDDC7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Tree>
    <p:extLst>
      <p:ext uri="{BB962C8B-B14F-4D97-AF65-F5344CB8AC3E}">
        <p14:creationId xmlns:p14="http://schemas.microsoft.com/office/powerpoint/2010/main" val="148457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E233-B14C-4B1C-8C78-2C35801B9E6A}"/>
              </a:ext>
            </a:extLst>
          </p:cNvPr>
          <p:cNvSpPr>
            <a:spLocks noGrp="1"/>
          </p:cNvSpPr>
          <p:nvPr>
            <p:ph type="title"/>
          </p:nvPr>
        </p:nvSpPr>
        <p:spPr/>
        <p:txBody>
          <a:bodyPr/>
          <a:lstStyle/>
          <a:p>
            <a:r>
              <a:rPr lang="en-US" dirty="0"/>
              <a:t>Create Lookup Fields using a table:</a:t>
            </a:r>
            <a:br>
              <a:rPr lang="en-US" dirty="0"/>
            </a:br>
            <a:r>
              <a:rPr lang="en-US" dirty="0"/>
              <a:t>Part 6</a:t>
            </a:r>
          </a:p>
        </p:txBody>
      </p:sp>
      <p:sp>
        <p:nvSpPr>
          <p:cNvPr id="3" name="Content Placeholder 2">
            <a:extLst>
              <a:ext uri="{FF2B5EF4-FFF2-40B4-BE49-F238E27FC236}">
                <a16:creationId xmlns:a16="http://schemas.microsoft.com/office/drawing/2014/main" id="{3140797A-60F7-4F0C-BA65-B1919FB372AD}"/>
              </a:ext>
            </a:extLst>
          </p:cNvPr>
          <p:cNvSpPr>
            <a:spLocks noGrp="1"/>
          </p:cNvSpPr>
          <p:nvPr>
            <p:ph sz="half" idx="1"/>
          </p:nvPr>
        </p:nvSpPr>
        <p:spPr/>
        <p:txBody>
          <a:bodyPr>
            <a:normAutofit fontScale="92500"/>
          </a:bodyPr>
          <a:lstStyle/>
          <a:p>
            <a:pPr marL="514350" indent="-514350">
              <a:buFont typeface="+mj-lt"/>
              <a:buAutoNum type="arabicPeriod" startAt="12"/>
            </a:pPr>
            <a:r>
              <a:rPr lang="en-US" dirty="0"/>
              <a:t>By default, Access will hide the key columns in the lookup field. If you want to show them, uncheck the </a:t>
            </a:r>
            <a:r>
              <a:rPr lang="en-US" i="1" dirty="0"/>
              <a:t>Hide key column</a:t>
            </a:r>
            <a:r>
              <a:rPr lang="en-US" dirty="0"/>
              <a:t> box.</a:t>
            </a:r>
          </a:p>
          <a:p>
            <a:pPr marL="914400" lvl="1" indent="-514350"/>
            <a:r>
              <a:rPr lang="en-US" dirty="0"/>
              <a:t>For most CS101 assignments, you will need to uncheck this box</a:t>
            </a:r>
          </a:p>
          <a:p>
            <a:pPr marL="514350" indent="-514350">
              <a:buFont typeface="+mj-lt"/>
              <a:buAutoNum type="arabicPeriod" startAt="12"/>
            </a:pPr>
            <a:r>
              <a:rPr lang="en-US" dirty="0"/>
              <a:t>Adjust the column width so you can see the full text.</a:t>
            </a:r>
          </a:p>
          <a:p>
            <a:pPr marL="514350" indent="-514350">
              <a:buFont typeface="+mj-lt"/>
              <a:buAutoNum type="arabicPeriod" startAt="12"/>
            </a:pPr>
            <a:r>
              <a:rPr lang="en-US" dirty="0"/>
              <a:t>Click the </a:t>
            </a:r>
            <a:r>
              <a:rPr lang="en-US" b="1" u="sng" dirty="0"/>
              <a:t>Next</a:t>
            </a:r>
            <a:r>
              <a:rPr lang="en-US" dirty="0"/>
              <a:t> button.</a:t>
            </a:r>
          </a:p>
        </p:txBody>
      </p:sp>
      <p:sp>
        <p:nvSpPr>
          <p:cNvPr id="5" name="Slide Number Placeholder 4">
            <a:extLst>
              <a:ext uri="{FF2B5EF4-FFF2-40B4-BE49-F238E27FC236}">
                <a16:creationId xmlns:a16="http://schemas.microsoft.com/office/drawing/2014/main" id="{A90B19CA-FE4F-4B32-9241-E883679BEB27}"/>
              </a:ext>
            </a:extLst>
          </p:cNvPr>
          <p:cNvSpPr>
            <a:spLocks noGrp="1"/>
          </p:cNvSpPr>
          <p:nvPr>
            <p:ph type="sldNum" sz="quarter" idx="10"/>
          </p:nvPr>
        </p:nvSpPr>
        <p:spPr/>
        <p:txBody>
          <a:bodyPr/>
          <a:lstStyle/>
          <a:p>
            <a:fld id="{39D22E91-4D05-43F1-8C8B-1A9C08A6C3C0}" type="slidenum">
              <a:rPr lang="en-US" smtClean="0"/>
              <a:pPr/>
              <a:t>25</a:t>
            </a:fld>
            <a:endParaRPr lang="en-US" dirty="0"/>
          </a:p>
        </p:txBody>
      </p:sp>
      <p:pic>
        <p:nvPicPr>
          <p:cNvPr id="11" name="Content Placeholder 10">
            <a:extLst>
              <a:ext uri="{FF2B5EF4-FFF2-40B4-BE49-F238E27FC236}">
                <a16:creationId xmlns:a16="http://schemas.microsoft.com/office/drawing/2014/main" id="{DFC4FC84-C759-4DD8-B040-F625DE5CA5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Tree>
    <p:extLst>
      <p:ext uri="{BB962C8B-B14F-4D97-AF65-F5344CB8AC3E}">
        <p14:creationId xmlns:p14="http://schemas.microsoft.com/office/powerpoint/2010/main" val="270846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4923-5E08-4512-A942-ECB786BD6AF5}"/>
              </a:ext>
            </a:extLst>
          </p:cNvPr>
          <p:cNvSpPr>
            <a:spLocks noGrp="1"/>
          </p:cNvSpPr>
          <p:nvPr>
            <p:ph type="title"/>
          </p:nvPr>
        </p:nvSpPr>
        <p:spPr/>
        <p:txBody>
          <a:bodyPr/>
          <a:lstStyle/>
          <a:p>
            <a:r>
              <a:rPr lang="en-US" dirty="0"/>
              <a:t>Create Lookup Fields using a table:</a:t>
            </a:r>
            <a:br>
              <a:rPr lang="en-US" dirty="0"/>
            </a:br>
            <a:r>
              <a:rPr lang="en-US" dirty="0"/>
              <a:t>Part 7</a:t>
            </a:r>
          </a:p>
        </p:txBody>
      </p:sp>
      <p:sp>
        <p:nvSpPr>
          <p:cNvPr id="3" name="Content Placeholder 2">
            <a:extLst>
              <a:ext uri="{FF2B5EF4-FFF2-40B4-BE49-F238E27FC236}">
                <a16:creationId xmlns:a16="http://schemas.microsoft.com/office/drawing/2014/main" id="{EF03A4AB-61AE-4661-B212-13DFF16105B5}"/>
              </a:ext>
            </a:extLst>
          </p:cNvPr>
          <p:cNvSpPr>
            <a:spLocks noGrp="1"/>
          </p:cNvSpPr>
          <p:nvPr>
            <p:ph sz="half" idx="1"/>
          </p:nvPr>
        </p:nvSpPr>
        <p:spPr/>
        <p:txBody>
          <a:bodyPr/>
          <a:lstStyle/>
          <a:p>
            <a:pPr marL="514350" indent="-514350">
              <a:buFont typeface="+mj-lt"/>
              <a:buAutoNum type="arabicPeriod" startAt="15"/>
            </a:pPr>
            <a:r>
              <a:rPr lang="en-US" dirty="0"/>
              <a:t>If the lookup field displays multiple fields, you will be asked which value to store. Choose the key field.</a:t>
            </a:r>
          </a:p>
          <a:p>
            <a:pPr lvl="1"/>
            <a:r>
              <a:rPr lang="en-US" dirty="0"/>
              <a:t>In this case, </a:t>
            </a:r>
            <a:r>
              <a:rPr lang="en-US" dirty="0" err="1"/>
              <a:t>SchoolTypeAbbrv</a:t>
            </a:r>
            <a:r>
              <a:rPr lang="en-US" dirty="0"/>
              <a:t> is the key so we will store it</a:t>
            </a:r>
          </a:p>
          <a:p>
            <a:pPr marL="514350" indent="-514350">
              <a:buFont typeface="+mj-lt"/>
              <a:buAutoNum type="arabicPeriod" startAt="15"/>
            </a:pPr>
            <a:r>
              <a:rPr lang="en-US" dirty="0"/>
              <a:t>Click the </a:t>
            </a:r>
            <a:r>
              <a:rPr lang="en-US" b="1" u="sng" dirty="0"/>
              <a:t>Next</a:t>
            </a:r>
            <a:r>
              <a:rPr lang="en-US" dirty="0"/>
              <a:t> button.</a:t>
            </a:r>
          </a:p>
        </p:txBody>
      </p:sp>
      <p:pic>
        <p:nvPicPr>
          <p:cNvPr id="7" name="Content Placeholder 6">
            <a:extLst>
              <a:ext uri="{FF2B5EF4-FFF2-40B4-BE49-F238E27FC236}">
                <a16:creationId xmlns:a16="http://schemas.microsoft.com/office/drawing/2014/main" id="{D1F721F6-1EA7-46DB-9A60-18914C5C25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
        <p:nvSpPr>
          <p:cNvPr id="5" name="Slide Number Placeholder 4">
            <a:extLst>
              <a:ext uri="{FF2B5EF4-FFF2-40B4-BE49-F238E27FC236}">
                <a16:creationId xmlns:a16="http://schemas.microsoft.com/office/drawing/2014/main" id="{B11D9665-93A9-403F-9913-609757AE8830}"/>
              </a:ext>
            </a:extLst>
          </p:cNvPr>
          <p:cNvSpPr>
            <a:spLocks noGrp="1"/>
          </p:cNvSpPr>
          <p:nvPr>
            <p:ph type="sldNum" sz="quarter" idx="10"/>
          </p:nvPr>
        </p:nvSpPr>
        <p:spPr/>
        <p:txBody>
          <a:bodyPr/>
          <a:lstStyle/>
          <a:p>
            <a:fld id="{39D22E91-4D05-43F1-8C8B-1A9C08A6C3C0}" type="slidenum">
              <a:rPr lang="en-US" smtClean="0"/>
              <a:pPr/>
              <a:t>26</a:t>
            </a:fld>
            <a:endParaRPr lang="en-US" dirty="0"/>
          </a:p>
        </p:txBody>
      </p:sp>
    </p:spTree>
    <p:extLst>
      <p:ext uri="{BB962C8B-B14F-4D97-AF65-F5344CB8AC3E}">
        <p14:creationId xmlns:p14="http://schemas.microsoft.com/office/powerpoint/2010/main" val="253409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09A0-302A-4760-A834-ADD8A7E6A728}"/>
              </a:ext>
            </a:extLst>
          </p:cNvPr>
          <p:cNvSpPr>
            <a:spLocks noGrp="1"/>
          </p:cNvSpPr>
          <p:nvPr>
            <p:ph type="title"/>
          </p:nvPr>
        </p:nvSpPr>
        <p:spPr/>
        <p:txBody>
          <a:bodyPr/>
          <a:lstStyle/>
          <a:p>
            <a:r>
              <a:rPr lang="en-US" dirty="0"/>
              <a:t>Create Lookup Fields using a table:</a:t>
            </a:r>
            <a:br>
              <a:rPr lang="en-US" dirty="0"/>
            </a:br>
            <a:r>
              <a:rPr lang="en-US" dirty="0"/>
              <a:t>Part 8</a:t>
            </a:r>
          </a:p>
        </p:txBody>
      </p:sp>
      <p:sp>
        <p:nvSpPr>
          <p:cNvPr id="3" name="Content Placeholder 2">
            <a:extLst>
              <a:ext uri="{FF2B5EF4-FFF2-40B4-BE49-F238E27FC236}">
                <a16:creationId xmlns:a16="http://schemas.microsoft.com/office/drawing/2014/main" id="{4BAB4C06-35FF-4EFA-BBE3-AA1E38845E05}"/>
              </a:ext>
            </a:extLst>
          </p:cNvPr>
          <p:cNvSpPr>
            <a:spLocks noGrp="1"/>
          </p:cNvSpPr>
          <p:nvPr>
            <p:ph sz="half" idx="1"/>
          </p:nvPr>
        </p:nvSpPr>
        <p:spPr/>
        <p:txBody>
          <a:bodyPr>
            <a:normAutofit fontScale="85000" lnSpcReduction="20000"/>
          </a:bodyPr>
          <a:lstStyle/>
          <a:p>
            <a:pPr marL="514350" indent="-514350">
              <a:buFont typeface="+mj-lt"/>
              <a:buAutoNum type="arabicPeriod" startAt="17"/>
            </a:pPr>
            <a:r>
              <a:rPr lang="en-US" dirty="0"/>
              <a:t>Enter a name for the field.</a:t>
            </a:r>
          </a:p>
          <a:p>
            <a:pPr marL="514350" indent="-514350">
              <a:buFont typeface="+mj-lt"/>
              <a:buAutoNum type="arabicPeriod" startAt="17"/>
            </a:pPr>
            <a:r>
              <a:rPr lang="en-US" dirty="0"/>
              <a:t>If desired, enable data integrity.</a:t>
            </a:r>
          </a:p>
          <a:p>
            <a:pPr lvl="1"/>
            <a:r>
              <a:rPr lang="en-US" dirty="0"/>
              <a:t>Enabling data integrity creates a relationship with both referential integrity and cascade updates enabled</a:t>
            </a:r>
          </a:p>
          <a:p>
            <a:pPr lvl="1"/>
            <a:r>
              <a:rPr lang="en-US" i="1" dirty="0"/>
              <a:t>Restrict Delete</a:t>
            </a:r>
            <a:r>
              <a:rPr lang="en-US" dirty="0"/>
              <a:t> has cascade deletes disabled, </a:t>
            </a:r>
            <a:r>
              <a:rPr lang="en-US" i="1" dirty="0"/>
              <a:t>Cascade Delete</a:t>
            </a:r>
            <a:r>
              <a:rPr lang="en-US" dirty="0"/>
              <a:t> has it enabled</a:t>
            </a:r>
          </a:p>
          <a:p>
            <a:pPr marL="514350" indent="-514350">
              <a:buFont typeface="+mj-lt"/>
              <a:buAutoNum type="arabicPeriod" startAt="17"/>
            </a:pPr>
            <a:r>
              <a:rPr lang="en-US" dirty="0"/>
              <a:t>Ensure allowing multiple values is disabled.</a:t>
            </a:r>
          </a:p>
          <a:p>
            <a:pPr lvl="1"/>
            <a:r>
              <a:rPr lang="en-US" dirty="0"/>
              <a:t>Allowing multiple values created a non-standard database.</a:t>
            </a:r>
          </a:p>
          <a:p>
            <a:pPr marL="514350" indent="-514350">
              <a:buFont typeface="+mj-lt"/>
              <a:buAutoNum type="arabicPeriod" startAt="17"/>
            </a:pPr>
            <a:r>
              <a:rPr lang="en-US" dirty="0"/>
              <a:t>Click the </a:t>
            </a:r>
            <a:r>
              <a:rPr lang="en-US" b="1" u="sng" dirty="0"/>
              <a:t>Finish</a:t>
            </a:r>
            <a:r>
              <a:rPr lang="en-US" dirty="0"/>
              <a:t> button.</a:t>
            </a:r>
          </a:p>
        </p:txBody>
      </p:sp>
      <p:sp>
        <p:nvSpPr>
          <p:cNvPr id="5" name="Slide Number Placeholder 4">
            <a:extLst>
              <a:ext uri="{FF2B5EF4-FFF2-40B4-BE49-F238E27FC236}">
                <a16:creationId xmlns:a16="http://schemas.microsoft.com/office/drawing/2014/main" id="{A9CE030A-5BB9-4F75-8A9A-D76F0496984B}"/>
              </a:ext>
            </a:extLst>
          </p:cNvPr>
          <p:cNvSpPr>
            <a:spLocks noGrp="1"/>
          </p:cNvSpPr>
          <p:nvPr>
            <p:ph type="sldNum" sz="quarter" idx="10"/>
          </p:nvPr>
        </p:nvSpPr>
        <p:spPr/>
        <p:txBody>
          <a:bodyPr/>
          <a:lstStyle/>
          <a:p>
            <a:fld id="{39D22E91-4D05-43F1-8C8B-1A9C08A6C3C0}" type="slidenum">
              <a:rPr lang="en-US" smtClean="0"/>
              <a:pPr/>
              <a:t>27</a:t>
            </a:fld>
            <a:endParaRPr lang="en-US" dirty="0"/>
          </a:p>
        </p:txBody>
      </p:sp>
      <p:pic>
        <p:nvPicPr>
          <p:cNvPr id="11" name="Content Placeholder 10">
            <a:extLst>
              <a:ext uri="{FF2B5EF4-FFF2-40B4-BE49-F238E27FC236}">
                <a16:creationId xmlns:a16="http://schemas.microsoft.com/office/drawing/2014/main" id="{60D61918-E316-49DA-A67E-540CBFD827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Tree>
    <p:extLst>
      <p:ext uri="{BB962C8B-B14F-4D97-AF65-F5344CB8AC3E}">
        <p14:creationId xmlns:p14="http://schemas.microsoft.com/office/powerpoint/2010/main" val="161444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54EF-9A85-485C-A00D-6D30105F75CB}"/>
              </a:ext>
            </a:extLst>
          </p:cNvPr>
          <p:cNvSpPr>
            <a:spLocks noGrp="1"/>
          </p:cNvSpPr>
          <p:nvPr>
            <p:ph type="title"/>
          </p:nvPr>
        </p:nvSpPr>
        <p:spPr/>
        <p:txBody>
          <a:bodyPr/>
          <a:lstStyle/>
          <a:p>
            <a:r>
              <a:rPr lang="en-US" dirty="0"/>
              <a:t>Create Lookup Fields using a table:</a:t>
            </a:r>
            <a:br>
              <a:rPr lang="en-US" dirty="0"/>
            </a:br>
            <a:r>
              <a:rPr lang="en-US" dirty="0"/>
              <a:t>Part 9</a:t>
            </a:r>
          </a:p>
        </p:txBody>
      </p:sp>
      <p:sp>
        <p:nvSpPr>
          <p:cNvPr id="3" name="Content Placeholder 2">
            <a:extLst>
              <a:ext uri="{FF2B5EF4-FFF2-40B4-BE49-F238E27FC236}">
                <a16:creationId xmlns:a16="http://schemas.microsoft.com/office/drawing/2014/main" id="{8BFE380D-B773-4B5E-B82D-4A5B449276CF}"/>
              </a:ext>
            </a:extLst>
          </p:cNvPr>
          <p:cNvSpPr>
            <a:spLocks noGrp="1"/>
          </p:cNvSpPr>
          <p:nvPr>
            <p:ph sz="half" idx="1"/>
          </p:nvPr>
        </p:nvSpPr>
        <p:spPr/>
        <p:txBody>
          <a:bodyPr/>
          <a:lstStyle/>
          <a:p>
            <a:pPr marL="514350" indent="-514350">
              <a:buFont typeface="+mj-lt"/>
              <a:buAutoNum type="arabicPeriod" startAt="21"/>
            </a:pPr>
            <a:r>
              <a:rPr lang="en-US" dirty="0"/>
              <a:t>When asked about saving the table, click the </a:t>
            </a:r>
            <a:r>
              <a:rPr lang="en-US" b="1" u="sng" dirty="0"/>
              <a:t>Yes</a:t>
            </a:r>
            <a:r>
              <a:rPr lang="en-US" dirty="0"/>
              <a:t> button.</a:t>
            </a:r>
          </a:p>
        </p:txBody>
      </p:sp>
      <p:pic>
        <p:nvPicPr>
          <p:cNvPr id="7" name="Content Placeholder 6">
            <a:extLst>
              <a:ext uri="{FF2B5EF4-FFF2-40B4-BE49-F238E27FC236}">
                <a16:creationId xmlns:a16="http://schemas.microsoft.com/office/drawing/2014/main" id="{F62A2A45-1642-476D-B967-E473DC0E64A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2381" y="3033781"/>
            <a:ext cx="4295238" cy="1095238"/>
          </a:xfrm>
        </p:spPr>
      </p:pic>
      <p:sp>
        <p:nvSpPr>
          <p:cNvPr id="5" name="Slide Number Placeholder 4">
            <a:extLst>
              <a:ext uri="{FF2B5EF4-FFF2-40B4-BE49-F238E27FC236}">
                <a16:creationId xmlns:a16="http://schemas.microsoft.com/office/drawing/2014/main" id="{16BE13F5-2CC3-41FF-855B-F49B417E6C85}"/>
              </a:ext>
            </a:extLst>
          </p:cNvPr>
          <p:cNvSpPr>
            <a:spLocks noGrp="1"/>
          </p:cNvSpPr>
          <p:nvPr>
            <p:ph type="sldNum" sz="quarter" idx="10"/>
          </p:nvPr>
        </p:nvSpPr>
        <p:spPr/>
        <p:txBody>
          <a:bodyPr/>
          <a:lstStyle/>
          <a:p>
            <a:fld id="{39D22E91-4D05-43F1-8C8B-1A9C08A6C3C0}" type="slidenum">
              <a:rPr lang="en-US" smtClean="0"/>
              <a:pPr/>
              <a:t>28</a:t>
            </a:fld>
            <a:endParaRPr lang="en-US" dirty="0"/>
          </a:p>
        </p:txBody>
      </p:sp>
    </p:spTree>
    <p:extLst>
      <p:ext uri="{BB962C8B-B14F-4D97-AF65-F5344CB8AC3E}">
        <p14:creationId xmlns:p14="http://schemas.microsoft.com/office/powerpoint/2010/main" val="177597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2E99-7096-42B3-A683-8C4767F7797B}"/>
              </a:ext>
            </a:extLst>
          </p:cNvPr>
          <p:cNvSpPr>
            <a:spLocks noGrp="1"/>
          </p:cNvSpPr>
          <p:nvPr>
            <p:ph type="title"/>
          </p:nvPr>
        </p:nvSpPr>
        <p:spPr/>
        <p:txBody>
          <a:bodyPr/>
          <a:lstStyle/>
          <a:p>
            <a:r>
              <a:rPr lang="en-US" dirty="0"/>
              <a:t>Create Lookup fields using specified values: Part 1</a:t>
            </a:r>
          </a:p>
        </p:txBody>
      </p:sp>
      <p:sp>
        <p:nvSpPr>
          <p:cNvPr id="3" name="Content Placeholder 2">
            <a:extLst>
              <a:ext uri="{FF2B5EF4-FFF2-40B4-BE49-F238E27FC236}">
                <a16:creationId xmlns:a16="http://schemas.microsoft.com/office/drawing/2014/main" id="{B0392A0C-F14D-41B4-9B60-259F8F8D58EB}"/>
              </a:ext>
            </a:extLst>
          </p:cNvPr>
          <p:cNvSpPr>
            <a:spLocks noGrp="1"/>
          </p:cNvSpPr>
          <p:nvPr>
            <p:ph sz="half" idx="1"/>
          </p:nvPr>
        </p:nvSpPr>
        <p:spPr/>
        <p:txBody>
          <a:bodyPr>
            <a:normAutofit fontScale="92500" lnSpcReduction="10000"/>
          </a:bodyPr>
          <a:lstStyle/>
          <a:p>
            <a:pPr marL="0" indent="0">
              <a:buNone/>
            </a:pPr>
            <a:r>
              <a:rPr lang="en-US" dirty="0"/>
              <a:t>To create lookup fields whose values come from a specified list:</a:t>
            </a:r>
          </a:p>
          <a:p>
            <a:pPr marL="514350" indent="-514350">
              <a:buFont typeface="+mj-lt"/>
              <a:buAutoNum type="arabicPeriod"/>
            </a:pPr>
            <a:r>
              <a:rPr lang="en-US" dirty="0"/>
              <a:t>For the field that is to be a lookup field, go to the </a:t>
            </a:r>
            <a:r>
              <a:rPr lang="en-US" i="1" dirty="0"/>
              <a:t>Data Type</a:t>
            </a:r>
            <a:r>
              <a:rPr lang="en-US" dirty="0"/>
              <a:t> column and choose Lookup Wizard.</a:t>
            </a:r>
          </a:p>
          <a:p>
            <a:pPr marL="514350" indent="-514350">
              <a:buFont typeface="+mj-lt"/>
              <a:buAutoNum type="arabicPeriod"/>
            </a:pPr>
            <a:r>
              <a:rPr lang="en-US" dirty="0"/>
              <a:t>In the Lookup Wizard dialog box, choose </a:t>
            </a:r>
            <a:r>
              <a:rPr lang="en-US" i="1" dirty="0"/>
              <a:t>I will type in the values that I want.</a:t>
            </a:r>
            <a:endParaRPr lang="en-US" dirty="0"/>
          </a:p>
          <a:p>
            <a:pPr marL="514350" indent="-514350">
              <a:buFont typeface="+mj-lt"/>
              <a:buAutoNum type="arabicPeriod"/>
            </a:pPr>
            <a:r>
              <a:rPr lang="en-US" dirty="0"/>
              <a:t>Click the </a:t>
            </a:r>
            <a:r>
              <a:rPr lang="en-US" b="1" u="sng" dirty="0"/>
              <a:t>Next</a:t>
            </a:r>
            <a:r>
              <a:rPr lang="en-US" dirty="0"/>
              <a:t> button.</a:t>
            </a:r>
          </a:p>
          <a:p>
            <a:pPr marL="514350" indent="-514350">
              <a:buFont typeface="+mj-lt"/>
              <a:buAutoNum type="arabicPeriod"/>
            </a:pPr>
            <a:endParaRPr lang="en-US" dirty="0"/>
          </a:p>
          <a:p>
            <a:endParaRPr lang="en-US" dirty="0"/>
          </a:p>
        </p:txBody>
      </p:sp>
      <p:pic>
        <p:nvPicPr>
          <p:cNvPr id="7" name="Content Placeholder 6">
            <a:extLst>
              <a:ext uri="{FF2B5EF4-FFF2-40B4-BE49-F238E27FC236}">
                <a16:creationId xmlns:a16="http://schemas.microsoft.com/office/drawing/2014/main" id="{BC281F9B-41E2-44A6-B04B-EB7B98FDDC0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5" name="Slide Number Placeholder 4">
            <a:extLst>
              <a:ext uri="{FF2B5EF4-FFF2-40B4-BE49-F238E27FC236}">
                <a16:creationId xmlns:a16="http://schemas.microsoft.com/office/drawing/2014/main" id="{D7A20E90-B853-42F3-9A0B-282DBE1944A5}"/>
              </a:ext>
            </a:extLst>
          </p:cNvPr>
          <p:cNvSpPr>
            <a:spLocks noGrp="1"/>
          </p:cNvSpPr>
          <p:nvPr>
            <p:ph type="sldNum" sz="quarter" idx="10"/>
          </p:nvPr>
        </p:nvSpPr>
        <p:spPr/>
        <p:txBody>
          <a:bodyPr/>
          <a:lstStyle/>
          <a:p>
            <a:fld id="{39D22E91-4D05-43F1-8C8B-1A9C08A6C3C0}" type="slidenum">
              <a:rPr lang="en-US" smtClean="0"/>
              <a:pPr/>
              <a:t>29</a:t>
            </a:fld>
            <a:endParaRPr lang="en-US" dirty="0"/>
          </a:p>
        </p:txBody>
      </p:sp>
    </p:spTree>
    <p:extLst>
      <p:ext uri="{BB962C8B-B14F-4D97-AF65-F5344CB8AC3E}">
        <p14:creationId xmlns:p14="http://schemas.microsoft.com/office/powerpoint/2010/main" val="356061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0B24B-7211-4949-8059-1CBA425DBBD8}"/>
              </a:ext>
            </a:extLst>
          </p:cNvPr>
          <p:cNvSpPr>
            <a:spLocks noGrp="1"/>
          </p:cNvSpPr>
          <p:nvPr>
            <p:ph type="title"/>
          </p:nvPr>
        </p:nvSpPr>
        <p:spPr/>
        <p:txBody>
          <a:bodyPr/>
          <a:lstStyle/>
          <a:p>
            <a:r>
              <a:rPr lang="en-US" dirty="0"/>
              <a:t>Create database</a:t>
            </a:r>
          </a:p>
        </p:txBody>
      </p:sp>
      <p:sp>
        <p:nvSpPr>
          <p:cNvPr id="4" name="Content Placeholder 3">
            <a:extLst>
              <a:ext uri="{FF2B5EF4-FFF2-40B4-BE49-F238E27FC236}">
                <a16:creationId xmlns:a16="http://schemas.microsoft.com/office/drawing/2014/main" id="{03AC61E0-35A9-4135-BA0C-818358EDCF7A}"/>
              </a:ext>
            </a:extLst>
          </p:cNvPr>
          <p:cNvSpPr>
            <a:spLocks noGrp="1"/>
          </p:cNvSpPr>
          <p:nvPr>
            <p:ph sz="half" idx="1"/>
          </p:nvPr>
        </p:nvSpPr>
        <p:spPr/>
        <p:txBody>
          <a:bodyPr>
            <a:normAutofit/>
          </a:bodyPr>
          <a:lstStyle/>
          <a:p>
            <a:pPr marL="457200" indent="-457200">
              <a:buFont typeface="+mj-lt"/>
              <a:buAutoNum type="arabicPeriod"/>
            </a:pPr>
            <a:r>
              <a:rPr lang="en-US" sz="2400" dirty="0"/>
              <a:t>After starting Microsoft Access, click to create a new database based on the </a:t>
            </a:r>
            <a:r>
              <a:rPr lang="en-US" sz="2400" b="1" u="sng" dirty="0"/>
              <a:t>Blank database </a:t>
            </a:r>
            <a:r>
              <a:rPr lang="en-US" sz="2400" dirty="0"/>
              <a:t>option.</a:t>
            </a:r>
          </a:p>
          <a:p>
            <a:pPr marL="457200" indent="-457200">
              <a:buFont typeface="+mj-lt"/>
              <a:buAutoNum type="arabicPeriod" startAt="2"/>
            </a:pPr>
            <a:r>
              <a:rPr lang="en-US" sz="2400" dirty="0"/>
              <a:t>Type the name of the file in the </a:t>
            </a:r>
            <a:r>
              <a:rPr lang="en-US" sz="2400" i="1" dirty="0"/>
              <a:t>File Name</a:t>
            </a:r>
            <a:r>
              <a:rPr lang="en-US" sz="2400" dirty="0"/>
              <a:t> field.</a:t>
            </a:r>
          </a:p>
          <a:p>
            <a:pPr marL="457200" indent="-457200">
              <a:buFont typeface="+mj-lt"/>
              <a:buAutoNum type="arabicPeriod" startAt="2"/>
            </a:pPr>
            <a:r>
              <a:rPr lang="en-US" sz="2400" dirty="0"/>
              <a:t>Click the </a:t>
            </a:r>
            <a:r>
              <a:rPr lang="en-US" sz="2400" b="1" u="sng" dirty="0"/>
              <a:t>Create</a:t>
            </a:r>
            <a:r>
              <a:rPr lang="en-US" sz="2400" dirty="0"/>
              <a:t> button.</a:t>
            </a:r>
          </a:p>
          <a:p>
            <a:pPr marL="457200" indent="-457200">
              <a:buFont typeface="+mj-lt"/>
              <a:buAutoNum type="arabicPeriod"/>
            </a:pPr>
            <a:endParaRPr lang="en-US" sz="2400" dirty="0"/>
          </a:p>
        </p:txBody>
      </p:sp>
      <p:sp>
        <p:nvSpPr>
          <p:cNvPr id="3" name="Slide Number Placeholder 2">
            <a:extLst>
              <a:ext uri="{FF2B5EF4-FFF2-40B4-BE49-F238E27FC236}">
                <a16:creationId xmlns:a16="http://schemas.microsoft.com/office/drawing/2014/main" id="{1FE2B252-9218-47AE-A1CA-BF60B8E620FB}"/>
              </a:ext>
            </a:extLst>
          </p:cNvPr>
          <p:cNvSpPr>
            <a:spLocks noGrp="1"/>
          </p:cNvSpPr>
          <p:nvPr>
            <p:ph type="sldNum" sz="quarter" idx="10"/>
          </p:nvPr>
        </p:nvSpPr>
        <p:spPr/>
        <p:txBody>
          <a:bodyPr/>
          <a:lstStyle/>
          <a:p>
            <a:fld id="{39D22E91-4D05-43F1-8C8B-1A9C08A6C3C0}" type="slidenum">
              <a:rPr lang="en-US" smtClean="0"/>
              <a:pPr/>
              <a:t>3</a:t>
            </a:fld>
            <a:endParaRPr lang="en-US" dirty="0"/>
          </a:p>
        </p:txBody>
      </p:sp>
      <p:pic>
        <p:nvPicPr>
          <p:cNvPr id="9" name="Content Placeholder 8">
            <a:extLst>
              <a:ext uri="{FF2B5EF4-FFF2-40B4-BE49-F238E27FC236}">
                <a16:creationId xmlns:a16="http://schemas.microsoft.com/office/drawing/2014/main" id="{D504E1BA-7C20-4870-A426-DDC7853011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245750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D1AA-9ECD-4AAB-AC72-5265D5CE1C4C}"/>
              </a:ext>
            </a:extLst>
          </p:cNvPr>
          <p:cNvSpPr>
            <a:spLocks noGrp="1"/>
          </p:cNvSpPr>
          <p:nvPr>
            <p:ph type="title"/>
          </p:nvPr>
        </p:nvSpPr>
        <p:spPr/>
        <p:txBody>
          <a:bodyPr/>
          <a:lstStyle/>
          <a:p>
            <a:r>
              <a:rPr lang="en-US" dirty="0"/>
              <a:t>Create Lookup fields using specified values: Part 2</a:t>
            </a:r>
          </a:p>
        </p:txBody>
      </p:sp>
      <p:sp>
        <p:nvSpPr>
          <p:cNvPr id="3" name="Content Placeholder 2">
            <a:extLst>
              <a:ext uri="{FF2B5EF4-FFF2-40B4-BE49-F238E27FC236}">
                <a16:creationId xmlns:a16="http://schemas.microsoft.com/office/drawing/2014/main" id="{1833C054-58DB-45C8-8C4F-34A19FC33564}"/>
              </a:ext>
            </a:extLst>
          </p:cNvPr>
          <p:cNvSpPr>
            <a:spLocks noGrp="1"/>
          </p:cNvSpPr>
          <p:nvPr>
            <p:ph sz="half" idx="1"/>
          </p:nvPr>
        </p:nvSpPr>
        <p:spPr/>
        <p:txBody>
          <a:bodyPr/>
          <a:lstStyle/>
          <a:p>
            <a:pPr marL="514350" indent="-514350">
              <a:buFont typeface="+mj-lt"/>
              <a:buAutoNum type="arabicPeriod" startAt="4"/>
            </a:pPr>
            <a:r>
              <a:rPr lang="en-US" dirty="0"/>
              <a:t>In the grid, enter the values that should be displayed for the user, one to a row.</a:t>
            </a:r>
          </a:p>
          <a:p>
            <a:pPr marL="514350" indent="-514350">
              <a:buFont typeface="+mj-lt"/>
              <a:buAutoNum type="arabicPeriod" startAt="4"/>
            </a:pPr>
            <a:r>
              <a:rPr lang="en-US" dirty="0"/>
              <a:t>Click the </a:t>
            </a:r>
            <a:r>
              <a:rPr lang="en-US" b="1" u="sng" dirty="0"/>
              <a:t>Next</a:t>
            </a:r>
            <a:r>
              <a:rPr lang="en-US" dirty="0"/>
              <a:t> button when done.</a:t>
            </a:r>
          </a:p>
        </p:txBody>
      </p:sp>
      <p:pic>
        <p:nvPicPr>
          <p:cNvPr id="7" name="Content Placeholder 6">
            <a:extLst>
              <a:ext uri="{FF2B5EF4-FFF2-40B4-BE49-F238E27FC236}">
                <a16:creationId xmlns:a16="http://schemas.microsoft.com/office/drawing/2014/main" id="{75E9B6A4-3977-4718-BBF2-C1CB5FAD7C3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
        <p:nvSpPr>
          <p:cNvPr id="5" name="Slide Number Placeholder 4">
            <a:extLst>
              <a:ext uri="{FF2B5EF4-FFF2-40B4-BE49-F238E27FC236}">
                <a16:creationId xmlns:a16="http://schemas.microsoft.com/office/drawing/2014/main" id="{FBA2463B-7747-4A6D-8E47-BD2A5794433E}"/>
              </a:ext>
            </a:extLst>
          </p:cNvPr>
          <p:cNvSpPr>
            <a:spLocks noGrp="1"/>
          </p:cNvSpPr>
          <p:nvPr>
            <p:ph type="sldNum" sz="quarter" idx="10"/>
          </p:nvPr>
        </p:nvSpPr>
        <p:spPr/>
        <p:txBody>
          <a:bodyPr/>
          <a:lstStyle/>
          <a:p>
            <a:fld id="{39D22E91-4D05-43F1-8C8B-1A9C08A6C3C0}" type="slidenum">
              <a:rPr lang="en-US" smtClean="0"/>
              <a:pPr/>
              <a:t>30</a:t>
            </a:fld>
            <a:endParaRPr lang="en-US" dirty="0"/>
          </a:p>
        </p:txBody>
      </p:sp>
    </p:spTree>
    <p:extLst>
      <p:ext uri="{BB962C8B-B14F-4D97-AF65-F5344CB8AC3E}">
        <p14:creationId xmlns:p14="http://schemas.microsoft.com/office/powerpoint/2010/main" val="3319144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D658-E691-4DA1-9EDF-8C09E6B3A903}"/>
              </a:ext>
            </a:extLst>
          </p:cNvPr>
          <p:cNvSpPr>
            <a:spLocks noGrp="1"/>
          </p:cNvSpPr>
          <p:nvPr>
            <p:ph type="title"/>
          </p:nvPr>
        </p:nvSpPr>
        <p:spPr/>
        <p:txBody>
          <a:bodyPr/>
          <a:lstStyle/>
          <a:p>
            <a:r>
              <a:rPr lang="en-US" dirty="0"/>
              <a:t>Create Lookup fields using specified values: Part 3</a:t>
            </a:r>
          </a:p>
        </p:txBody>
      </p:sp>
      <p:sp>
        <p:nvSpPr>
          <p:cNvPr id="3" name="Content Placeholder 2">
            <a:extLst>
              <a:ext uri="{FF2B5EF4-FFF2-40B4-BE49-F238E27FC236}">
                <a16:creationId xmlns:a16="http://schemas.microsoft.com/office/drawing/2014/main" id="{BA3699B0-1654-47FF-A935-60F74973A3DA}"/>
              </a:ext>
            </a:extLst>
          </p:cNvPr>
          <p:cNvSpPr>
            <a:spLocks noGrp="1"/>
          </p:cNvSpPr>
          <p:nvPr>
            <p:ph sz="half" idx="1"/>
          </p:nvPr>
        </p:nvSpPr>
        <p:spPr/>
        <p:txBody>
          <a:bodyPr/>
          <a:lstStyle/>
          <a:p>
            <a:pPr marL="514350" indent="-514350">
              <a:buFont typeface="+mj-lt"/>
              <a:buAutoNum type="arabicPeriod" startAt="6"/>
            </a:pPr>
            <a:r>
              <a:rPr lang="en-US" dirty="0"/>
              <a:t>Enter a name for your field.</a:t>
            </a:r>
          </a:p>
          <a:p>
            <a:pPr marL="514350" indent="-514350">
              <a:buFont typeface="+mj-lt"/>
              <a:buAutoNum type="arabicPeriod" startAt="6"/>
            </a:pPr>
            <a:r>
              <a:rPr lang="en-US" dirty="0"/>
              <a:t>Click to enable </a:t>
            </a:r>
            <a:r>
              <a:rPr lang="en-US" i="1" dirty="0"/>
              <a:t>Limit to List</a:t>
            </a:r>
            <a:r>
              <a:rPr lang="en-US" dirty="0"/>
              <a:t> to ensure users can only pick from the selected values.</a:t>
            </a:r>
          </a:p>
          <a:p>
            <a:pPr marL="514350" indent="-514350">
              <a:buFont typeface="+mj-lt"/>
              <a:buAutoNum type="arabicPeriod" startAt="6"/>
            </a:pPr>
            <a:r>
              <a:rPr lang="en-US" dirty="0"/>
              <a:t>Ensure allowing multiple values is disabled.</a:t>
            </a:r>
          </a:p>
          <a:p>
            <a:pPr lvl="1"/>
            <a:r>
              <a:rPr lang="en-US" dirty="0"/>
              <a:t>Allowing multiple values created a non-standard database.</a:t>
            </a:r>
          </a:p>
          <a:p>
            <a:pPr marL="514350" indent="-514350">
              <a:buFont typeface="+mj-lt"/>
              <a:buAutoNum type="arabicPeriod" startAt="6"/>
            </a:pPr>
            <a:r>
              <a:rPr lang="en-US" dirty="0"/>
              <a:t>Click the </a:t>
            </a:r>
            <a:r>
              <a:rPr lang="en-US" b="1" u="sng" dirty="0"/>
              <a:t>Finish</a:t>
            </a:r>
            <a:r>
              <a:rPr lang="en-US" dirty="0"/>
              <a:t> button.</a:t>
            </a:r>
          </a:p>
        </p:txBody>
      </p:sp>
      <p:pic>
        <p:nvPicPr>
          <p:cNvPr id="7" name="Content Placeholder 6">
            <a:extLst>
              <a:ext uri="{FF2B5EF4-FFF2-40B4-BE49-F238E27FC236}">
                <a16:creationId xmlns:a16="http://schemas.microsoft.com/office/drawing/2014/main" id="{9590ED07-6E57-42EF-BEF8-466581CA7E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2" y="1957590"/>
            <a:ext cx="4590476" cy="3247619"/>
          </a:xfrm>
        </p:spPr>
      </p:pic>
      <p:sp>
        <p:nvSpPr>
          <p:cNvPr id="5" name="Slide Number Placeholder 4">
            <a:extLst>
              <a:ext uri="{FF2B5EF4-FFF2-40B4-BE49-F238E27FC236}">
                <a16:creationId xmlns:a16="http://schemas.microsoft.com/office/drawing/2014/main" id="{011FC3F8-18E7-4F1C-900E-D3ECD9F79575}"/>
              </a:ext>
            </a:extLst>
          </p:cNvPr>
          <p:cNvSpPr>
            <a:spLocks noGrp="1"/>
          </p:cNvSpPr>
          <p:nvPr>
            <p:ph type="sldNum" sz="quarter" idx="10"/>
          </p:nvPr>
        </p:nvSpPr>
        <p:spPr/>
        <p:txBody>
          <a:bodyPr/>
          <a:lstStyle/>
          <a:p>
            <a:fld id="{39D22E91-4D05-43F1-8C8B-1A9C08A6C3C0}" type="slidenum">
              <a:rPr lang="en-US" smtClean="0"/>
              <a:pPr/>
              <a:t>31</a:t>
            </a:fld>
            <a:endParaRPr lang="en-US" dirty="0"/>
          </a:p>
        </p:txBody>
      </p:sp>
    </p:spTree>
    <p:extLst>
      <p:ext uri="{BB962C8B-B14F-4D97-AF65-F5344CB8AC3E}">
        <p14:creationId xmlns:p14="http://schemas.microsoft.com/office/powerpoint/2010/main" val="2380258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52C9B-E5C4-4D6E-972D-E3BBF435C0CF}"/>
              </a:ext>
            </a:extLst>
          </p:cNvPr>
          <p:cNvSpPr>
            <a:spLocks noGrp="1"/>
          </p:cNvSpPr>
          <p:nvPr>
            <p:ph type="title"/>
          </p:nvPr>
        </p:nvSpPr>
        <p:spPr/>
        <p:txBody>
          <a:bodyPr/>
          <a:lstStyle/>
          <a:p>
            <a:r>
              <a:rPr lang="en-US" dirty="0"/>
              <a:t>Create Relationships:</a:t>
            </a:r>
            <a:br>
              <a:rPr lang="en-US" dirty="0"/>
            </a:br>
            <a:r>
              <a:rPr lang="en-US" dirty="0"/>
              <a:t>Part 1</a:t>
            </a:r>
          </a:p>
        </p:txBody>
      </p:sp>
      <p:sp>
        <p:nvSpPr>
          <p:cNvPr id="3" name="Content Placeholder 2"/>
          <p:cNvSpPr>
            <a:spLocks noGrp="1"/>
          </p:cNvSpPr>
          <p:nvPr>
            <p:ph sz="half" idx="1"/>
          </p:nvPr>
        </p:nvSpPr>
        <p:spPr/>
        <p:txBody>
          <a:bodyPr>
            <a:normAutofit/>
          </a:bodyPr>
          <a:lstStyle/>
          <a:p>
            <a:r>
              <a:rPr lang="en-US" sz="2400" dirty="0"/>
              <a:t>Be sure to close any open tables or queries before you start.</a:t>
            </a:r>
          </a:p>
          <a:p>
            <a:pPr marL="457200" indent="-457200">
              <a:buFont typeface="+mj-lt"/>
              <a:buAutoNum type="arabicPeriod"/>
            </a:pPr>
            <a:endParaRPr lang="en-US" sz="2400" dirty="0"/>
          </a:p>
          <a:p>
            <a:pPr marL="457200" indent="-457200">
              <a:buFont typeface="+mj-lt"/>
              <a:buAutoNum type="arabicPeriod"/>
            </a:pPr>
            <a:r>
              <a:rPr lang="en-US" sz="2400" dirty="0"/>
              <a:t>Go to the </a:t>
            </a:r>
            <a:r>
              <a:rPr lang="en-US" sz="2400" b="1" dirty="0"/>
              <a:t>Database Tools </a:t>
            </a:r>
            <a:r>
              <a:rPr lang="en-US" sz="2400" dirty="0"/>
              <a:t>ribbon.</a:t>
            </a:r>
          </a:p>
          <a:p>
            <a:pPr marL="457200" indent="-457200">
              <a:buFont typeface="+mj-lt"/>
              <a:buAutoNum type="arabicPeriod"/>
            </a:pPr>
            <a:r>
              <a:rPr lang="en-US" sz="2400" dirty="0"/>
              <a:t>In the </a:t>
            </a:r>
            <a:r>
              <a:rPr lang="en-US" sz="2400" b="1" dirty="0"/>
              <a:t>Relationships</a:t>
            </a:r>
            <a:r>
              <a:rPr lang="en-US" sz="2400" dirty="0"/>
              <a:t> section, click the </a:t>
            </a:r>
            <a:r>
              <a:rPr lang="en-US" sz="2400" b="1" u="sng" dirty="0"/>
              <a:t>Relationships</a:t>
            </a:r>
            <a:r>
              <a:rPr lang="en-US" sz="2400" dirty="0"/>
              <a:t> button.</a:t>
            </a:r>
          </a:p>
          <a:p>
            <a:pPr marL="457200" indent="-457200">
              <a:buFont typeface="+mj-lt"/>
              <a:buAutoNum type="arabicPeriod"/>
            </a:pPr>
            <a:r>
              <a:rPr lang="en-US" sz="2400" dirty="0"/>
              <a:t>Double-click the names of the tables you wish to create relationships between.</a:t>
            </a:r>
          </a:p>
          <a:p>
            <a:pPr marL="457200" indent="-457200">
              <a:buFont typeface="+mj-lt"/>
              <a:buAutoNum type="arabicPeriod"/>
            </a:pPr>
            <a:r>
              <a:rPr lang="en-US" sz="2400" dirty="0"/>
              <a:t>Click the </a:t>
            </a:r>
            <a:r>
              <a:rPr lang="en-US" sz="2400" b="1" u="sng" dirty="0"/>
              <a:t>Close</a:t>
            </a:r>
            <a:r>
              <a:rPr lang="en-US" sz="2400" dirty="0"/>
              <a:t> button when done.</a:t>
            </a:r>
          </a:p>
        </p:txBody>
      </p:sp>
      <p:sp>
        <p:nvSpPr>
          <p:cNvPr id="4" name="Slide Number Placeholder 3">
            <a:extLst>
              <a:ext uri="{FF2B5EF4-FFF2-40B4-BE49-F238E27FC236}">
                <a16:creationId xmlns:a16="http://schemas.microsoft.com/office/drawing/2014/main" id="{E22D47F9-3B9D-40F3-BE31-FE6C7FED8815}"/>
              </a:ext>
            </a:extLst>
          </p:cNvPr>
          <p:cNvSpPr>
            <a:spLocks noGrp="1"/>
          </p:cNvSpPr>
          <p:nvPr>
            <p:ph type="sldNum" sz="quarter" idx="10"/>
          </p:nvPr>
        </p:nvSpPr>
        <p:spPr/>
        <p:txBody>
          <a:bodyPr/>
          <a:lstStyle/>
          <a:p>
            <a:fld id="{39D22E91-4D05-43F1-8C8B-1A9C08A6C3C0}" type="slidenum">
              <a:rPr lang="en-US" smtClean="0"/>
              <a:pPr/>
              <a:t>32</a:t>
            </a:fld>
            <a:endParaRPr lang="en-US" dirty="0"/>
          </a:p>
        </p:txBody>
      </p:sp>
      <p:pic>
        <p:nvPicPr>
          <p:cNvPr id="8" name="Content Placeholder 7">
            <a:extLst>
              <a:ext uri="{FF2B5EF4-FFF2-40B4-BE49-F238E27FC236}">
                <a16:creationId xmlns:a16="http://schemas.microsoft.com/office/drawing/2014/main" id="{8CF1181D-5FA5-4726-B734-965D029F79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95436" y="1447800"/>
            <a:ext cx="2789128" cy="4267200"/>
          </a:xfrm>
        </p:spPr>
      </p:pic>
    </p:spTree>
    <p:extLst>
      <p:ext uri="{BB962C8B-B14F-4D97-AF65-F5344CB8AC3E}">
        <p14:creationId xmlns:p14="http://schemas.microsoft.com/office/powerpoint/2010/main" val="225850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5901D-67E4-415E-A4E3-A2A2E749E53E}"/>
              </a:ext>
            </a:extLst>
          </p:cNvPr>
          <p:cNvSpPr>
            <a:spLocks noGrp="1"/>
          </p:cNvSpPr>
          <p:nvPr>
            <p:ph type="title"/>
          </p:nvPr>
        </p:nvSpPr>
        <p:spPr/>
        <p:txBody>
          <a:bodyPr/>
          <a:lstStyle/>
          <a:p>
            <a:r>
              <a:rPr lang="en-US" dirty="0"/>
              <a:t>Create Relationships:</a:t>
            </a:r>
            <a:br>
              <a:rPr lang="en-US" dirty="0"/>
            </a:br>
            <a:r>
              <a:rPr lang="en-US" dirty="0"/>
              <a:t>PART 2</a:t>
            </a:r>
          </a:p>
        </p:txBody>
      </p:sp>
      <p:sp>
        <p:nvSpPr>
          <p:cNvPr id="3" name="Content Placeholder 2"/>
          <p:cNvSpPr>
            <a:spLocks noGrp="1"/>
          </p:cNvSpPr>
          <p:nvPr>
            <p:ph sz="half" idx="1"/>
          </p:nvPr>
        </p:nvSpPr>
        <p:spPr/>
        <p:txBody>
          <a:bodyPr>
            <a:normAutofit fontScale="85000" lnSpcReduction="10000"/>
          </a:bodyPr>
          <a:lstStyle/>
          <a:p>
            <a:r>
              <a:rPr lang="en-US" sz="2400" dirty="0"/>
              <a:t>You may need multiple relationships, but they must be created one-by-one.</a:t>
            </a:r>
          </a:p>
          <a:p>
            <a:r>
              <a:rPr lang="en-US" sz="2400" dirty="0"/>
              <a:t>The fields on both sides of a relationship must have identical data (i.e., </a:t>
            </a:r>
            <a:r>
              <a:rPr lang="en-US" sz="2400" i="1" dirty="0"/>
              <a:t>County</a:t>
            </a:r>
            <a:r>
              <a:rPr lang="en-US" sz="2400" dirty="0"/>
              <a:t> and </a:t>
            </a:r>
            <a:r>
              <a:rPr lang="en-US" sz="2400" i="1" dirty="0"/>
              <a:t>County</a:t>
            </a:r>
            <a:r>
              <a:rPr lang="en-US" sz="2400" dirty="0"/>
              <a:t>, not </a:t>
            </a:r>
            <a:r>
              <a:rPr lang="en-US" sz="2400" i="1" dirty="0"/>
              <a:t>County</a:t>
            </a:r>
            <a:r>
              <a:rPr lang="en-US" sz="2400" dirty="0"/>
              <a:t> and </a:t>
            </a:r>
            <a:r>
              <a:rPr lang="en-US" sz="2400" i="1" dirty="0" err="1"/>
              <a:t>SchoolYear</a:t>
            </a:r>
            <a:r>
              <a:rPr lang="en-US" sz="2400" dirty="0"/>
              <a:t>).</a:t>
            </a:r>
          </a:p>
          <a:p>
            <a:r>
              <a:rPr lang="en-US" sz="2400" dirty="0"/>
              <a:t>In CS101 projects, the fields for each relationship typically have same name.</a:t>
            </a:r>
          </a:p>
          <a:p>
            <a:pPr marL="0" indent="0">
              <a:buNone/>
            </a:pPr>
            <a:endParaRPr lang="en-US" sz="2400" dirty="0"/>
          </a:p>
          <a:p>
            <a:pPr marL="457200" indent="-457200">
              <a:buFont typeface="+mj-lt"/>
              <a:buAutoNum type="arabicPeriod"/>
            </a:pPr>
            <a:r>
              <a:rPr lang="en-US" sz="2400" dirty="0"/>
              <a:t>Click on the name of field in the first table.</a:t>
            </a:r>
          </a:p>
          <a:p>
            <a:pPr marL="457200" indent="-457200">
              <a:buFont typeface="+mj-lt"/>
              <a:buAutoNum type="arabicPeriod"/>
            </a:pPr>
            <a:r>
              <a:rPr lang="en-US" sz="2400" dirty="0"/>
              <a:t>Drag your mouse over to the second table and release the mouse button when you’re on top of the corresponding field.</a:t>
            </a:r>
          </a:p>
        </p:txBody>
      </p:sp>
      <p:sp>
        <p:nvSpPr>
          <p:cNvPr id="4" name="Slide Number Placeholder 3">
            <a:extLst>
              <a:ext uri="{FF2B5EF4-FFF2-40B4-BE49-F238E27FC236}">
                <a16:creationId xmlns:a16="http://schemas.microsoft.com/office/drawing/2014/main" id="{B786078F-F211-4365-9AAC-75E5CD3AADE5}"/>
              </a:ext>
            </a:extLst>
          </p:cNvPr>
          <p:cNvSpPr>
            <a:spLocks noGrp="1"/>
          </p:cNvSpPr>
          <p:nvPr>
            <p:ph type="sldNum" sz="quarter" idx="10"/>
          </p:nvPr>
        </p:nvSpPr>
        <p:spPr/>
        <p:txBody>
          <a:bodyPr/>
          <a:lstStyle/>
          <a:p>
            <a:fld id="{39D22E91-4D05-43F1-8C8B-1A9C08A6C3C0}" type="slidenum">
              <a:rPr lang="en-US" smtClean="0"/>
              <a:pPr/>
              <a:t>33</a:t>
            </a:fld>
            <a:endParaRPr lang="en-US" dirty="0"/>
          </a:p>
        </p:txBody>
      </p:sp>
      <p:pic>
        <p:nvPicPr>
          <p:cNvPr id="9" name="Content Placeholder 8">
            <a:extLst>
              <a:ext uri="{FF2B5EF4-FFF2-40B4-BE49-F238E27FC236}">
                <a16:creationId xmlns:a16="http://schemas.microsoft.com/office/drawing/2014/main" id="{5078BBEE-C12A-4DF6-A0A5-B364FB1BBBC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2403226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2C43E0-E4A9-406B-84E6-03EA85B66C3F}"/>
              </a:ext>
            </a:extLst>
          </p:cNvPr>
          <p:cNvSpPr>
            <a:spLocks noGrp="1"/>
          </p:cNvSpPr>
          <p:nvPr>
            <p:ph type="title"/>
          </p:nvPr>
        </p:nvSpPr>
        <p:spPr/>
        <p:txBody>
          <a:bodyPr/>
          <a:lstStyle/>
          <a:p>
            <a:r>
              <a:rPr lang="en-US" dirty="0"/>
              <a:t>Create Relationships:</a:t>
            </a:r>
            <a:br>
              <a:rPr lang="en-US" dirty="0"/>
            </a:br>
            <a:r>
              <a:rPr lang="en-US" dirty="0"/>
              <a:t>Part 3</a:t>
            </a:r>
          </a:p>
        </p:txBody>
      </p:sp>
      <p:sp>
        <p:nvSpPr>
          <p:cNvPr id="3" name="Content Placeholder 2"/>
          <p:cNvSpPr>
            <a:spLocks noGrp="1"/>
          </p:cNvSpPr>
          <p:nvPr>
            <p:ph idx="1"/>
          </p:nvPr>
        </p:nvSpPr>
        <p:spPr/>
        <p:txBody>
          <a:bodyPr>
            <a:normAutofit/>
          </a:bodyPr>
          <a:lstStyle/>
          <a:p>
            <a:r>
              <a:rPr lang="en-US" dirty="0"/>
              <a:t>Referential integrity helps ensure your data is valid by preventing orphaned records (records missing a related record).</a:t>
            </a:r>
          </a:p>
          <a:p>
            <a:r>
              <a:rPr lang="en-US" dirty="0"/>
              <a:t>Cascade updates and cascade deletes propagate changes to avoid orphans when you edit or delete records.</a:t>
            </a:r>
          </a:p>
          <a:p>
            <a:r>
              <a:rPr lang="en-US" dirty="0"/>
              <a:t>If you enforce referential integrity but don’t use cascade updates or cascade deletes, Access won’t let you make changes that would create an orphaned record.</a:t>
            </a:r>
            <a:endParaRPr lang="en-US" sz="3200" dirty="0"/>
          </a:p>
        </p:txBody>
      </p:sp>
      <p:sp>
        <p:nvSpPr>
          <p:cNvPr id="4" name="Slide Number Placeholder 3">
            <a:extLst>
              <a:ext uri="{FF2B5EF4-FFF2-40B4-BE49-F238E27FC236}">
                <a16:creationId xmlns:a16="http://schemas.microsoft.com/office/drawing/2014/main" id="{B9D21012-1C7E-4115-A915-933F60D46A13}"/>
              </a:ext>
            </a:extLst>
          </p:cNvPr>
          <p:cNvSpPr>
            <a:spLocks noGrp="1"/>
          </p:cNvSpPr>
          <p:nvPr>
            <p:ph type="sldNum" sz="quarter" idx="10"/>
          </p:nvPr>
        </p:nvSpPr>
        <p:spPr/>
        <p:txBody>
          <a:bodyPr/>
          <a:lstStyle/>
          <a:p>
            <a:fld id="{39D22E91-4D05-43F1-8C8B-1A9C08A6C3C0}" type="slidenum">
              <a:rPr lang="en-US" smtClean="0"/>
              <a:pPr/>
              <a:t>34</a:t>
            </a:fld>
            <a:endParaRPr lang="en-US" dirty="0"/>
          </a:p>
        </p:txBody>
      </p:sp>
    </p:spTree>
    <p:extLst>
      <p:ext uri="{BB962C8B-B14F-4D97-AF65-F5344CB8AC3E}">
        <p14:creationId xmlns:p14="http://schemas.microsoft.com/office/powerpoint/2010/main" val="271727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E24776-2CB7-43F9-BD72-5776276F6F3F}"/>
              </a:ext>
            </a:extLst>
          </p:cNvPr>
          <p:cNvSpPr>
            <a:spLocks noGrp="1"/>
          </p:cNvSpPr>
          <p:nvPr>
            <p:ph type="title"/>
          </p:nvPr>
        </p:nvSpPr>
        <p:spPr/>
        <p:txBody>
          <a:bodyPr/>
          <a:lstStyle/>
          <a:p>
            <a:r>
              <a:rPr lang="en-US" dirty="0"/>
              <a:t>Create Relationships:</a:t>
            </a:r>
            <a:br>
              <a:rPr lang="en-US" dirty="0"/>
            </a:br>
            <a:r>
              <a:rPr lang="en-US" dirty="0"/>
              <a:t>Part 4</a:t>
            </a:r>
          </a:p>
        </p:txBody>
      </p:sp>
      <p:sp>
        <p:nvSpPr>
          <p:cNvPr id="3" name="Content Placeholder 2"/>
          <p:cNvSpPr>
            <a:spLocks noGrp="1"/>
          </p:cNvSpPr>
          <p:nvPr>
            <p:ph sz="half" idx="1"/>
          </p:nvPr>
        </p:nvSpPr>
        <p:spPr/>
        <p:txBody>
          <a:bodyPr>
            <a:normAutofit/>
          </a:bodyPr>
          <a:lstStyle/>
          <a:p>
            <a:pPr marL="0" indent="0">
              <a:buNone/>
            </a:pPr>
            <a:r>
              <a:rPr lang="en-US" sz="2400" dirty="0"/>
              <a:t>To finish creating the relationship:</a:t>
            </a:r>
          </a:p>
          <a:p>
            <a:pPr marL="514350" indent="-514350">
              <a:buFont typeface="+mj-lt"/>
              <a:buAutoNum type="arabicPeriod" startAt="3"/>
            </a:pPr>
            <a:r>
              <a:rPr lang="en-US" sz="2400" dirty="0"/>
              <a:t>Ensure the correct fields are listed.</a:t>
            </a:r>
          </a:p>
          <a:p>
            <a:pPr marL="514350" indent="-514350">
              <a:buFont typeface="+mj-lt"/>
              <a:buAutoNum type="arabicPeriod" startAt="3"/>
            </a:pPr>
            <a:r>
              <a:rPr lang="en-US" sz="2400" dirty="0"/>
              <a:t>If the relationship involves multiple fields, as sometimes happens with composite keys, add the additional fields using dropdown menus in each column.</a:t>
            </a:r>
          </a:p>
          <a:p>
            <a:pPr marL="514350" indent="-514350">
              <a:buFont typeface="+mj-lt"/>
              <a:buAutoNum type="arabicPeriod" startAt="3"/>
            </a:pPr>
            <a:r>
              <a:rPr lang="en-US" sz="2400" dirty="0"/>
              <a:t>Set referential integrity options.</a:t>
            </a:r>
          </a:p>
          <a:p>
            <a:pPr marL="514350" indent="-514350">
              <a:buFont typeface="+mj-lt"/>
              <a:buAutoNum type="arabicPeriod" startAt="3"/>
            </a:pPr>
            <a:r>
              <a:rPr lang="en-US" sz="2400" dirty="0"/>
              <a:t>Click the </a:t>
            </a:r>
            <a:r>
              <a:rPr lang="en-US" sz="2400" b="1" u="sng" dirty="0"/>
              <a:t>Create</a:t>
            </a:r>
            <a:r>
              <a:rPr lang="en-US" sz="2400" dirty="0"/>
              <a:t> button.</a:t>
            </a:r>
            <a:endParaRPr lang="en-US" dirty="0"/>
          </a:p>
        </p:txBody>
      </p:sp>
      <p:sp>
        <p:nvSpPr>
          <p:cNvPr id="4" name="Slide Number Placeholder 3">
            <a:extLst>
              <a:ext uri="{FF2B5EF4-FFF2-40B4-BE49-F238E27FC236}">
                <a16:creationId xmlns:a16="http://schemas.microsoft.com/office/drawing/2014/main" id="{B9D21012-1C7E-4115-A915-933F60D46A13}"/>
              </a:ext>
            </a:extLst>
          </p:cNvPr>
          <p:cNvSpPr>
            <a:spLocks noGrp="1"/>
          </p:cNvSpPr>
          <p:nvPr>
            <p:ph type="sldNum" sz="quarter" idx="10"/>
          </p:nvPr>
        </p:nvSpPr>
        <p:spPr/>
        <p:txBody>
          <a:bodyPr/>
          <a:lstStyle/>
          <a:p>
            <a:fld id="{39D22E91-4D05-43F1-8C8B-1A9C08A6C3C0}" type="slidenum">
              <a:rPr lang="en-US" smtClean="0"/>
              <a:pPr/>
              <a:t>35</a:t>
            </a:fld>
            <a:endParaRPr lang="en-US" dirty="0"/>
          </a:p>
        </p:txBody>
      </p:sp>
      <p:pic>
        <p:nvPicPr>
          <p:cNvPr id="9" name="Content Placeholder 8">
            <a:extLst>
              <a:ext uri="{FF2B5EF4-FFF2-40B4-BE49-F238E27FC236}">
                <a16:creationId xmlns:a16="http://schemas.microsoft.com/office/drawing/2014/main" id="{15A1AE73-5597-4C2D-A81C-201DD431CB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4762" y="2362352"/>
            <a:ext cx="3390476" cy="2438095"/>
          </a:xfrm>
        </p:spPr>
      </p:pic>
    </p:spTree>
    <p:extLst>
      <p:ext uri="{BB962C8B-B14F-4D97-AF65-F5344CB8AC3E}">
        <p14:creationId xmlns:p14="http://schemas.microsoft.com/office/powerpoint/2010/main" val="3451184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15D8E2-703D-4FF1-87AB-9D478EA9798D}"/>
              </a:ext>
            </a:extLst>
          </p:cNvPr>
          <p:cNvSpPr>
            <a:spLocks noGrp="1"/>
          </p:cNvSpPr>
          <p:nvPr>
            <p:ph type="title"/>
          </p:nvPr>
        </p:nvSpPr>
        <p:spPr/>
        <p:txBody>
          <a:bodyPr/>
          <a:lstStyle/>
          <a:p>
            <a:r>
              <a:rPr lang="en-US" dirty="0"/>
              <a:t>Create Relationships:</a:t>
            </a:r>
            <a:br>
              <a:rPr lang="en-US" dirty="0"/>
            </a:br>
            <a:r>
              <a:rPr lang="en-US" dirty="0"/>
              <a:t>PART 5</a:t>
            </a:r>
          </a:p>
        </p:txBody>
      </p:sp>
      <p:sp>
        <p:nvSpPr>
          <p:cNvPr id="3" name="Content Placeholder 2"/>
          <p:cNvSpPr>
            <a:spLocks noGrp="1"/>
          </p:cNvSpPr>
          <p:nvPr>
            <p:ph sz="half" idx="1"/>
          </p:nvPr>
        </p:nvSpPr>
        <p:spPr/>
        <p:txBody>
          <a:bodyPr/>
          <a:lstStyle/>
          <a:p>
            <a:r>
              <a:rPr lang="en-US" dirty="0"/>
              <a:t>When you finish creating a relationship, it should show up as a line connecting the tables.</a:t>
            </a:r>
          </a:p>
          <a:p>
            <a:r>
              <a:rPr lang="en-US" dirty="0"/>
              <a:t>If referential integrity was enforced, you may see additional symbols indicating if the relationship is 1‑to‑1, 1‑to-many, or many‑to‑many.</a:t>
            </a:r>
          </a:p>
          <a:p>
            <a:endParaRPr lang="en-US" dirty="0"/>
          </a:p>
        </p:txBody>
      </p:sp>
      <p:sp>
        <p:nvSpPr>
          <p:cNvPr id="4" name="Slide Number Placeholder 3">
            <a:extLst>
              <a:ext uri="{FF2B5EF4-FFF2-40B4-BE49-F238E27FC236}">
                <a16:creationId xmlns:a16="http://schemas.microsoft.com/office/drawing/2014/main" id="{DAECE691-38FD-4181-B269-33D669A15B26}"/>
              </a:ext>
            </a:extLst>
          </p:cNvPr>
          <p:cNvSpPr>
            <a:spLocks noGrp="1"/>
          </p:cNvSpPr>
          <p:nvPr>
            <p:ph type="sldNum" sz="quarter" idx="10"/>
          </p:nvPr>
        </p:nvSpPr>
        <p:spPr/>
        <p:txBody>
          <a:bodyPr/>
          <a:lstStyle/>
          <a:p>
            <a:fld id="{39D22E91-4D05-43F1-8C8B-1A9C08A6C3C0}" type="slidenum">
              <a:rPr lang="en-US" smtClean="0"/>
              <a:pPr/>
              <a:t>36</a:t>
            </a:fld>
            <a:endParaRPr lang="en-US" dirty="0"/>
          </a:p>
        </p:txBody>
      </p:sp>
      <p:pic>
        <p:nvPicPr>
          <p:cNvPr id="7" name="Content Placeholder 6">
            <a:extLst>
              <a:ext uri="{FF2B5EF4-FFF2-40B4-BE49-F238E27FC236}">
                <a16:creationId xmlns:a16="http://schemas.microsoft.com/office/drawing/2014/main" id="{5150EC43-21DC-4D3D-9F65-717610FFE5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Tree>
    <p:extLst>
      <p:ext uri="{BB962C8B-B14F-4D97-AF65-F5344CB8AC3E}">
        <p14:creationId xmlns:p14="http://schemas.microsoft.com/office/powerpoint/2010/main" val="1734289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F23C-C343-4DA3-967D-13C90075E1F6}"/>
              </a:ext>
            </a:extLst>
          </p:cNvPr>
          <p:cNvSpPr>
            <a:spLocks noGrp="1"/>
          </p:cNvSpPr>
          <p:nvPr>
            <p:ph type="title"/>
          </p:nvPr>
        </p:nvSpPr>
        <p:spPr/>
        <p:txBody>
          <a:bodyPr/>
          <a:lstStyle/>
          <a:p>
            <a:r>
              <a:rPr lang="en-US" dirty="0"/>
              <a:t>Answer Analysis Questions</a:t>
            </a:r>
          </a:p>
        </p:txBody>
      </p:sp>
      <p:sp>
        <p:nvSpPr>
          <p:cNvPr id="3" name="Content Placeholder 2">
            <a:extLst>
              <a:ext uri="{FF2B5EF4-FFF2-40B4-BE49-F238E27FC236}">
                <a16:creationId xmlns:a16="http://schemas.microsoft.com/office/drawing/2014/main" id="{F93599E7-83DE-45FD-B6F3-98F846685FE7}"/>
              </a:ext>
            </a:extLst>
          </p:cNvPr>
          <p:cNvSpPr>
            <a:spLocks noGrp="1"/>
          </p:cNvSpPr>
          <p:nvPr>
            <p:ph sz="half" idx="1"/>
          </p:nvPr>
        </p:nvSpPr>
        <p:spPr/>
        <p:txBody>
          <a:bodyPr>
            <a:normAutofit fontScale="77500" lnSpcReduction="20000"/>
          </a:bodyPr>
          <a:lstStyle/>
          <a:p>
            <a:r>
              <a:rPr lang="en-US" dirty="0"/>
              <a:t>Analysis questions are to help you think critically about the data in the assignment and to apply your own knowledge and reasoning.</a:t>
            </a:r>
          </a:p>
          <a:p>
            <a:r>
              <a:rPr lang="en-US" dirty="0"/>
              <a:t>Appear in Participation Projects, Homeworks, and Exams.</a:t>
            </a:r>
          </a:p>
          <a:p>
            <a:r>
              <a:rPr lang="en-US" dirty="0"/>
              <a:t>Give 2-3 sentences answering question and providing your rationale.</a:t>
            </a:r>
          </a:p>
          <a:p>
            <a:r>
              <a:rPr lang="en-US" dirty="0"/>
              <a:t>For Homeworks and Participation Projects, you can use the Internet to help figure out your answer.</a:t>
            </a:r>
          </a:p>
        </p:txBody>
      </p:sp>
      <p:sp>
        <p:nvSpPr>
          <p:cNvPr id="4" name="Content Placeholder 3">
            <a:extLst>
              <a:ext uri="{FF2B5EF4-FFF2-40B4-BE49-F238E27FC236}">
                <a16:creationId xmlns:a16="http://schemas.microsoft.com/office/drawing/2014/main" id="{CCC29D25-B7D3-4AF1-A2FE-C44410E7A66D}"/>
              </a:ext>
            </a:extLst>
          </p:cNvPr>
          <p:cNvSpPr>
            <a:spLocks noGrp="1"/>
          </p:cNvSpPr>
          <p:nvPr>
            <p:ph sz="half" idx="2"/>
          </p:nvPr>
        </p:nvSpPr>
        <p:spPr/>
        <p:txBody>
          <a:bodyPr>
            <a:normAutofit fontScale="77500" lnSpcReduction="20000"/>
          </a:bodyPr>
          <a:lstStyle/>
          <a:p>
            <a:pPr marL="0" indent="0">
              <a:buNone/>
            </a:pPr>
            <a:r>
              <a:rPr lang="en-US" b="1" u="sng" dirty="0"/>
              <a:t>Sample Question</a:t>
            </a:r>
            <a:endParaRPr lang="en-US" dirty="0"/>
          </a:p>
          <a:p>
            <a:pPr marL="0" indent="0">
              <a:buNone/>
            </a:pPr>
            <a:r>
              <a:rPr lang="en-US" dirty="0"/>
              <a:t>The median age in Highland County, Virginia is 59.8 years old. Assuming nobody moves in or out, do you think its population is more likely to increase or decrease over time?</a:t>
            </a:r>
          </a:p>
          <a:p>
            <a:pPr marL="0" indent="0">
              <a:buNone/>
            </a:pPr>
            <a:endParaRPr lang="en-US" dirty="0"/>
          </a:p>
          <a:p>
            <a:pPr marL="0" indent="0">
              <a:buNone/>
            </a:pPr>
            <a:r>
              <a:rPr lang="en-US" b="1" u="sng" dirty="0"/>
              <a:t>Good Answer</a:t>
            </a:r>
            <a:endParaRPr lang="en-US" dirty="0"/>
          </a:p>
          <a:p>
            <a:pPr marL="0" indent="0">
              <a:buNone/>
            </a:pPr>
            <a:r>
              <a:rPr lang="en-US" dirty="0"/>
              <a:t>Highland County’s population is likely to decrease. A huge percentage of its population is beyond child-bearing years. Younger people would need to have abnormally large families to make up for older people who die.</a:t>
            </a:r>
          </a:p>
        </p:txBody>
      </p:sp>
      <p:sp>
        <p:nvSpPr>
          <p:cNvPr id="5" name="Slide Number Placeholder 4">
            <a:extLst>
              <a:ext uri="{FF2B5EF4-FFF2-40B4-BE49-F238E27FC236}">
                <a16:creationId xmlns:a16="http://schemas.microsoft.com/office/drawing/2014/main" id="{35C4ECA9-7127-4894-AE81-699526C30EC3}"/>
              </a:ext>
            </a:extLst>
          </p:cNvPr>
          <p:cNvSpPr>
            <a:spLocks noGrp="1"/>
          </p:cNvSpPr>
          <p:nvPr>
            <p:ph type="sldNum" sz="quarter" idx="10"/>
          </p:nvPr>
        </p:nvSpPr>
        <p:spPr/>
        <p:txBody>
          <a:bodyPr/>
          <a:lstStyle/>
          <a:p>
            <a:fld id="{39D22E91-4D05-43F1-8C8B-1A9C08A6C3C0}" type="slidenum">
              <a:rPr lang="en-US" smtClean="0"/>
              <a:pPr/>
              <a:t>37</a:t>
            </a:fld>
            <a:endParaRPr lang="en-US" dirty="0"/>
          </a:p>
        </p:txBody>
      </p:sp>
    </p:spTree>
    <p:extLst>
      <p:ext uri="{BB962C8B-B14F-4D97-AF65-F5344CB8AC3E}">
        <p14:creationId xmlns:p14="http://schemas.microsoft.com/office/powerpoint/2010/main" val="59971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0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 from an XML file:</a:t>
            </a:r>
            <a:br>
              <a:rPr lang="en-US" dirty="0"/>
            </a:br>
            <a:r>
              <a:rPr lang="en-US" dirty="0"/>
              <a:t>Part 1</a:t>
            </a:r>
          </a:p>
        </p:txBody>
      </p:sp>
      <p:sp>
        <p:nvSpPr>
          <p:cNvPr id="3" name="Content Placeholder 2"/>
          <p:cNvSpPr>
            <a:spLocks noGrp="1"/>
          </p:cNvSpPr>
          <p:nvPr>
            <p:ph sz="half" idx="1"/>
          </p:nvPr>
        </p:nvSpPr>
        <p:spPr/>
        <p:txBody>
          <a:bodyPr>
            <a:normAutofit/>
          </a:bodyPr>
          <a:lstStyle/>
          <a:p>
            <a:r>
              <a:rPr lang="en-US" sz="2400" dirty="0"/>
              <a:t>XML files are a common way of sharing data.</a:t>
            </a:r>
          </a:p>
          <a:p>
            <a:r>
              <a:rPr lang="en-US" sz="2400" dirty="0"/>
              <a:t>In Access, you can share both data and table structures with XML files.</a:t>
            </a:r>
          </a:p>
          <a:p>
            <a:pPr marL="457200" indent="-457200">
              <a:buFont typeface="+mj-lt"/>
              <a:buAutoNum type="arabicPeriod"/>
            </a:pPr>
            <a:endParaRPr lang="en-US" sz="2400" dirty="0"/>
          </a:p>
          <a:p>
            <a:pPr marL="457200" indent="-457200">
              <a:buFont typeface="+mj-lt"/>
              <a:buAutoNum type="arabicPeriod"/>
            </a:pPr>
            <a:r>
              <a:rPr lang="en-US" sz="2400" dirty="0"/>
              <a:t>Go to the </a:t>
            </a:r>
            <a:r>
              <a:rPr lang="en-US" sz="2400" b="1" dirty="0"/>
              <a:t>External Data </a:t>
            </a:r>
            <a:r>
              <a:rPr lang="en-US" sz="2400" dirty="0"/>
              <a:t>ribbon.</a:t>
            </a:r>
          </a:p>
          <a:p>
            <a:pPr marL="457200" indent="-457200">
              <a:buFont typeface="+mj-lt"/>
              <a:buAutoNum type="arabicPeriod"/>
            </a:pPr>
            <a:r>
              <a:rPr lang="en-US" sz="2400" dirty="0"/>
              <a:t>In the </a:t>
            </a:r>
            <a:r>
              <a:rPr lang="en-US" sz="2400" b="1" dirty="0"/>
              <a:t>Import &amp; Link</a:t>
            </a:r>
            <a:r>
              <a:rPr lang="en-US" sz="2400" dirty="0"/>
              <a:t> section, click the </a:t>
            </a:r>
            <a:r>
              <a:rPr lang="en-US" sz="2400" b="1" u="sng" dirty="0"/>
              <a:t>New Data Source</a:t>
            </a:r>
            <a:r>
              <a:rPr lang="en-US" sz="2400" dirty="0"/>
              <a:t> button.</a:t>
            </a:r>
            <a:endParaRPr lang="en-US" sz="2400" b="1" u="sng" dirty="0"/>
          </a:p>
          <a:p>
            <a:pPr marL="457200" indent="-457200">
              <a:buFont typeface="+mj-lt"/>
              <a:buAutoNum type="arabicPeriod"/>
            </a:pPr>
            <a:r>
              <a:rPr lang="en-US" sz="2400" dirty="0"/>
              <a:t>Select </a:t>
            </a:r>
            <a:r>
              <a:rPr lang="en-US" sz="2400" b="1" u="sng" dirty="0"/>
              <a:t>From File</a:t>
            </a:r>
            <a:r>
              <a:rPr lang="en-US" sz="2400" dirty="0"/>
              <a:t> and then </a:t>
            </a:r>
            <a:r>
              <a:rPr lang="en-US" sz="2400" b="1" u="sng" dirty="0"/>
              <a:t>XML File</a:t>
            </a:r>
            <a:r>
              <a:rPr lang="en-US" sz="2400" dirty="0"/>
              <a:t>.</a:t>
            </a:r>
          </a:p>
        </p:txBody>
      </p:sp>
      <p:sp>
        <p:nvSpPr>
          <p:cNvPr id="4" name="Slide Number Placeholder 3">
            <a:extLst>
              <a:ext uri="{FF2B5EF4-FFF2-40B4-BE49-F238E27FC236}">
                <a16:creationId xmlns:a16="http://schemas.microsoft.com/office/drawing/2014/main" id="{05F33484-C879-47E8-8E48-D835A641D44D}"/>
              </a:ext>
            </a:extLst>
          </p:cNvPr>
          <p:cNvSpPr>
            <a:spLocks noGrp="1"/>
          </p:cNvSpPr>
          <p:nvPr>
            <p:ph type="sldNum" sz="quarter" idx="10"/>
          </p:nvPr>
        </p:nvSpPr>
        <p:spPr/>
        <p:txBody>
          <a:bodyPr/>
          <a:lstStyle/>
          <a:p>
            <a:fld id="{39D22E91-4D05-43F1-8C8B-1A9C08A6C3C0}" type="slidenum">
              <a:rPr lang="en-US" smtClean="0"/>
              <a:pPr/>
              <a:t>4</a:t>
            </a:fld>
            <a:endParaRPr lang="en-US" dirty="0"/>
          </a:p>
        </p:txBody>
      </p:sp>
      <p:pic>
        <p:nvPicPr>
          <p:cNvPr id="8" name="Content Placeholder 6">
            <a:extLst>
              <a:ext uri="{FF2B5EF4-FFF2-40B4-BE49-F238E27FC236}">
                <a16:creationId xmlns:a16="http://schemas.microsoft.com/office/drawing/2014/main" id="{B8A2DC9F-AF8D-4720-9A35-28900844521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62760" b="26458"/>
          <a:stretch/>
        </p:blipFill>
        <p:spPr>
          <a:xfrm>
            <a:off x="6895884" y="1447800"/>
            <a:ext cx="3988232" cy="4267200"/>
          </a:xfrm>
        </p:spPr>
      </p:pic>
    </p:spTree>
    <p:extLst>
      <p:ext uri="{BB962C8B-B14F-4D97-AF65-F5344CB8AC3E}">
        <p14:creationId xmlns:p14="http://schemas.microsoft.com/office/powerpoint/2010/main" val="120498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from an XML file:</a:t>
            </a:r>
            <a:br>
              <a:rPr lang="en-US" dirty="0"/>
            </a:br>
            <a:r>
              <a:rPr lang="en-US" dirty="0"/>
              <a:t>Part 2</a:t>
            </a:r>
          </a:p>
        </p:txBody>
      </p:sp>
      <p:sp>
        <p:nvSpPr>
          <p:cNvPr id="3" name="Content Placeholder 2"/>
          <p:cNvSpPr>
            <a:spLocks noGrp="1"/>
          </p:cNvSpPr>
          <p:nvPr>
            <p:ph sz="half" idx="1"/>
          </p:nvPr>
        </p:nvSpPr>
        <p:spPr/>
        <p:txBody>
          <a:bodyPr>
            <a:normAutofit/>
          </a:bodyPr>
          <a:lstStyle/>
          <a:p>
            <a:pPr marL="457200" indent="-457200">
              <a:buFont typeface="+mj-lt"/>
              <a:buAutoNum type="arabicPeriod" startAt="4"/>
            </a:pPr>
            <a:r>
              <a:rPr lang="en-US" sz="2400" dirty="0"/>
              <a:t>Click the </a:t>
            </a:r>
            <a:r>
              <a:rPr lang="en-US" sz="2400" b="1" u="sng" dirty="0"/>
              <a:t>Browse</a:t>
            </a:r>
            <a:r>
              <a:rPr lang="en-US" sz="2400" dirty="0"/>
              <a:t> button.</a:t>
            </a:r>
            <a:endParaRPr lang="en-US" sz="2400" b="1" u="sng" dirty="0"/>
          </a:p>
          <a:p>
            <a:pPr marL="457200" indent="-457200">
              <a:buFont typeface="+mj-lt"/>
              <a:buAutoNum type="arabicPeriod" startAt="4"/>
            </a:pPr>
            <a:r>
              <a:rPr lang="en-US" sz="2400" dirty="0"/>
              <a:t>Select the XML data file you wish to import.</a:t>
            </a:r>
          </a:p>
          <a:p>
            <a:pPr marL="457200" indent="-457200">
              <a:buFont typeface="+mj-lt"/>
              <a:buAutoNum type="arabicPeriod" startAt="4"/>
            </a:pPr>
            <a:r>
              <a:rPr lang="en-US" sz="2400" dirty="0"/>
              <a:t>Click the </a:t>
            </a:r>
            <a:r>
              <a:rPr lang="en-US" sz="2400" b="1" u="sng" dirty="0"/>
              <a:t>OK</a:t>
            </a:r>
            <a:r>
              <a:rPr lang="en-US" sz="2400" dirty="0"/>
              <a:t> button.</a:t>
            </a:r>
            <a:endParaRPr lang="en-US" sz="2400" b="1" u="sng" dirty="0"/>
          </a:p>
        </p:txBody>
      </p:sp>
      <p:sp>
        <p:nvSpPr>
          <p:cNvPr id="4" name="Slide Number Placeholder 3">
            <a:extLst>
              <a:ext uri="{FF2B5EF4-FFF2-40B4-BE49-F238E27FC236}">
                <a16:creationId xmlns:a16="http://schemas.microsoft.com/office/drawing/2014/main" id="{E39F7840-AC40-42E9-BAF5-A77697013485}"/>
              </a:ext>
            </a:extLst>
          </p:cNvPr>
          <p:cNvSpPr>
            <a:spLocks noGrp="1"/>
          </p:cNvSpPr>
          <p:nvPr>
            <p:ph type="sldNum" sz="quarter" idx="10"/>
          </p:nvPr>
        </p:nvSpPr>
        <p:spPr/>
        <p:txBody>
          <a:bodyPr/>
          <a:lstStyle/>
          <a:p>
            <a:fld id="{39D22E91-4D05-43F1-8C8B-1A9C08A6C3C0}" type="slidenum">
              <a:rPr lang="en-US" smtClean="0"/>
              <a:pPr/>
              <a:t>5</a:t>
            </a:fld>
            <a:endParaRPr lang="en-US" dirty="0"/>
          </a:p>
        </p:txBody>
      </p:sp>
      <p:pic>
        <p:nvPicPr>
          <p:cNvPr id="8" name="Content Placeholder 7">
            <a:extLst>
              <a:ext uri="{FF2B5EF4-FFF2-40B4-BE49-F238E27FC236}">
                <a16:creationId xmlns:a16="http://schemas.microsoft.com/office/drawing/2014/main" id="{50F2A6CB-A237-4A5A-9A41-DC309320F6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595023"/>
            <a:ext cx="5384800" cy="3972753"/>
          </a:xfrm>
        </p:spPr>
      </p:pic>
    </p:spTree>
    <p:extLst>
      <p:ext uri="{BB962C8B-B14F-4D97-AF65-F5344CB8AC3E}">
        <p14:creationId xmlns:p14="http://schemas.microsoft.com/office/powerpoint/2010/main" val="368919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from an XML file:</a:t>
            </a:r>
            <a:br>
              <a:rPr lang="en-US" dirty="0"/>
            </a:br>
            <a:r>
              <a:rPr lang="en-US" dirty="0"/>
              <a:t>Part 3</a:t>
            </a:r>
          </a:p>
        </p:txBody>
      </p:sp>
      <p:sp>
        <p:nvSpPr>
          <p:cNvPr id="3" name="Content Placeholder 2"/>
          <p:cNvSpPr>
            <a:spLocks noGrp="1"/>
          </p:cNvSpPr>
          <p:nvPr>
            <p:ph sz="half" idx="1"/>
          </p:nvPr>
        </p:nvSpPr>
        <p:spPr/>
        <p:txBody>
          <a:bodyPr>
            <a:normAutofit/>
          </a:bodyPr>
          <a:lstStyle/>
          <a:p>
            <a:pPr marL="457200" indent="-457200">
              <a:buFont typeface="+mj-lt"/>
              <a:buAutoNum type="arabicPeriod" startAt="7"/>
            </a:pPr>
            <a:r>
              <a:rPr lang="en-US" sz="2400" dirty="0"/>
              <a:t>To import both the table and its data, select the </a:t>
            </a:r>
            <a:r>
              <a:rPr lang="en-US" sz="2400" i="1" dirty="0"/>
              <a:t>Structure and Data</a:t>
            </a:r>
            <a:r>
              <a:rPr lang="en-US" sz="2400" dirty="0"/>
              <a:t> import option.</a:t>
            </a:r>
          </a:p>
          <a:p>
            <a:pPr lvl="1"/>
            <a:r>
              <a:rPr lang="en-US" sz="2000" dirty="0"/>
              <a:t>If you want to import data into an existing table instead, you would just choose the </a:t>
            </a:r>
            <a:r>
              <a:rPr lang="en-US" sz="2000" i="1" dirty="0"/>
              <a:t>Append Data to Existing Table</a:t>
            </a:r>
            <a:r>
              <a:rPr lang="en-US" sz="2000" dirty="0"/>
              <a:t> option.</a:t>
            </a:r>
          </a:p>
          <a:p>
            <a:pPr marL="457200" indent="-457200">
              <a:buFont typeface="+mj-lt"/>
              <a:buAutoNum type="arabicPeriod" startAt="7"/>
            </a:pPr>
            <a:r>
              <a:rPr lang="en-US" sz="2400" dirty="0"/>
              <a:t>Click the </a:t>
            </a:r>
            <a:r>
              <a:rPr lang="en-US" sz="2400" b="1" u="sng" dirty="0"/>
              <a:t>OK</a:t>
            </a:r>
            <a:r>
              <a:rPr lang="en-US" sz="2400" dirty="0"/>
              <a:t> button.</a:t>
            </a:r>
            <a:endParaRPr lang="en-US" sz="2400" u="sng" dirty="0"/>
          </a:p>
          <a:p>
            <a:pPr marL="457200" indent="-457200">
              <a:buFont typeface="+mj-lt"/>
              <a:buAutoNum type="arabicPeriod" startAt="7"/>
            </a:pPr>
            <a:r>
              <a:rPr lang="en-US" sz="2400" dirty="0"/>
              <a:t>Ensure the </a:t>
            </a:r>
            <a:r>
              <a:rPr lang="en-US" sz="2400" i="1" dirty="0"/>
              <a:t>Save import steps</a:t>
            </a:r>
            <a:r>
              <a:rPr lang="en-US" sz="2400" dirty="0"/>
              <a:t> box is unchecked.</a:t>
            </a:r>
          </a:p>
          <a:p>
            <a:pPr marL="457200" indent="-457200">
              <a:buFont typeface="+mj-lt"/>
              <a:buAutoNum type="arabicPeriod" startAt="7"/>
            </a:pPr>
            <a:r>
              <a:rPr lang="en-US" sz="2400" dirty="0"/>
              <a:t>Click the </a:t>
            </a:r>
            <a:r>
              <a:rPr lang="en-US" sz="2400" b="1" u="sng" dirty="0"/>
              <a:t>Close</a:t>
            </a:r>
            <a:r>
              <a:rPr lang="en-US" sz="2400" dirty="0"/>
              <a:t> button to finish.</a:t>
            </a:r>
          </a:p>
          <a:p>
            <a:pPr marL="457200" indent="-457200">
              <a:buFont typeface="+mj-lt"/>
              <a:buAutoNum type="arabicPeriod" startAt="7"/>
            </a:pPr>
            <a:endParaRPr lang="en-US" sz="2400" dirty="0"/>
          </a:p>
        </p:txBody>
      </p:sp>
      <p:pic>
        <p:nvPicPr>
          <p:cNvPr id="8" name="Content Placeholder 7">
            <a:extLst>
              <a:ext uri="{FF2B5EF4-FFF2-40B4-BE49-F238E27FC236}">
                <a16:creationId xmlns:a16="http://schemas.microsoft.com/office/drawing/2014/main" id="{B182619E-6112-49F8-A71A-91C5A9F34E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5714" y="1719495"/>
            <a:ext cx="3828571" cy="3723809"/>
          </a:xfrm>
        </p:spPr>
      </p:pic>
      <p:sp>
        <p:nvSpPr>
          <p:cNvPr id="4" name="Slide Number Placeholder 3">
            <a:extLst>
              <a:ext uri="{FF2B5EF4-FFF2-40B4-BE49-F238E27FC236}">
                <a16:creationId xmlns:a16="http://schemas.microsoft.com/office/drawing/2014/main" id="{111128AB-FB83-4106-A98B-67D4559CB2B2}"/>
              </a:ext>
            </a:extLst>
          </p:cNvPr>
          <p:cNvSpPr>
            <a:spLocks noGrp="1"/>
          </p:cNvSpPr>
          <p:nvPr>
            <p:ph type="sldNum" sz="quarter" idx="10"/>
          </p:nvPr>
        </p:nvSpPr>
        <p:spPr/>
        <p:txBody>
          <a:bodyPr/>
          <a:lstStyle/>
          <a:p>
            <a:fld id="{39D22E91-4D05-43F1-8C8B-1A9C08A6C3C0}" type="slidenum">
              <a:rPr lang="en-US" smtClean="0"/>
              <a:pPr/>
              <a:t>6</a:t>
            </a:fld>
            <a:endParaRPr lang="en-US" dirty="0"/>
          </a:p>
        </p:txBody>
      </p:sp>
    </p:spTree>
    <p:extLst>
      <p:ext uri="{BB962C8B-B14F-4D97-AF65-F5344CB8AC3E}">
        <p14:creationId xmlns:p14="http://schemas.microsoft.com/office/powerpoint/2010/main" val="4442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sz="2400" dirty="0"/>
              <a:t>CSV files are a common way of sharing data.</a:t>
            </a:r>
          </a:p>
          <a:p>
            <a:r>
              <a:rPr lang="en-US" sz="2400" dirty="0"/>
              <a:t>CSV files only contain data, not table structures, but Access can try to create a table based on the data.</a:t>
            </a:r>
          </a:p>
          <a:p>
            <a:pPr marL="457200" indent="-457200">
              <a:buFont typeface="+mj-lt"/>
              <a:buAutoNum type="arabicPeriod"/>
            </a:pPr>
            <a:endParaRPr lang="en-US" sz="2400" dirty="0"/>
          </a:p>
          <a:p>
            <a:pPr marL="457200" indent="-457200">
              <a:buFont typeface="+mj-lt"/>
              <a:buAutoNum type="arabicPeriod"/>
            </a:pPr>
            <a:r>
              <a:rPr lang="en-US" sz="2400" dirty="0"/>
              <a:t>Go to the </a:t>
            </a:r>
            <a:r>
              <a:rPr lang="en-US" sz="2400" b="1" dirty="0"/>
              <a:t>External Data </a:t>
            </a:r>
            <a:r>
              <a:rPr lang="en-US" sz="2400" dirty="0"/>
              <a:t>ribbon.</a:t>
            </a:r>
          </a:p>
          <a:p>
            <a:pPr marL="457200" indent="-457200">
              <a:buFont typeface="+mj-lt"/>
              <a:buAutoNum type="arabicPeriod"/>
            </a:pPr>
            <a:r>
              <a:rPr lang="en-US" sz="2400" dirty="0"/>
              <a:t>In the </a:t>
            </a:r>
            <a:r>
              <a:rPr lang="en-US" sz="2400" b="1" dirty="0"/>
              <a:t>Import &amp; Link</a:t>
            </a:r>
            <a:r>
              <a:rPr lang="en-US" sz="2400" dirty="0"/>
              <a:t> section, click the </a:t>
            </a:r>
            <a:r>
              <a:rPr lang="en-US" sz="2400" b="1" u="sng" dirty="0"/>
              <a:t>New Data Source</a:t>
            </a:r>
            <a:r>
              <a:rPr lang="en-US" sz="2400" dirty="0"/>
              <a:t> button.</a:t>
            </a:r>
            <a:endParaRPr lang="en-US" sz="2400" b="1" u="sng" dirty="0"/>
          </a:p>
          <a:p>
            <a:pPr marL="457200" indent="-457200">
              <a:buFont typeface="+mj-lt"/>
              <a:buAutoNum type="arabicPeriod"/>
            </a:pPr>
            <a:r>
              <a:rPr lang="en-US" sz="2400" dirty="0"/>
              <a:t>Select </a:t>
            </a:r>
            <a:r>
              <a:rPr lang="en-US" sz="2400" b="1" u="sng" dirty="0"/>
              <a:t>From File</a:t>
            </a:r>
            <a:r>
              <a:rPr lang="en-US" sz="2400" dirty="0"/>
              <a:t> and then </a:t>
            </a:r>
            <a:r>
              <a:rPr lang="en-US" sz="2400" b="1" u="sng" dirty="0"/>
              <a:t>Text File</a:t>
            </a:r>
            <a:r>
              <a:rPr lang="en-US" sz="2400" dirty="0"/>
              <a:t>.</a:t>
            </a:r>
          </a:p>
        </p:txBody>
      </p:sp>
      <p:sp>
        <p:nvSpPr>
          <p:cNvPr id="4" name="Slide Number Placeholder 3">
            <a:extLst>
              <a:ext uri="{FF2B5EF4-FFF2-40B4-BE49-F238E27FC236}">
                <a16:creationId xmlns:a16="http://schemas.microsoft.com/office/drawing/2014/main" id="{05F33484-C879-47E8-8E48-D835A641D44D}"/>
              </a:ext>
            </a:extLst>
          </p:cNvPr>
          <p:cNvSpPr>
            <a:spLocks noGrp="1"/>
          </p:cNvSpPr>
          <p:nvPr>
            <p:ph type="sldNum" sz="quarter" idx="10"/>
          </p:nvPr>
        </p:nvSpPr>
        <p:spPr/>
        <p:txBody>
          <a:bodyPr/>
          <a:lstStyle/>
          <a:p>
            <a:fld id="{39D22E91-4D05-43F1-8C8B-1A9C08A6C3C0}" type="slidenum">
              <a:rPr lang="en-US" smtClean="0"/>
              <a:pPr/>
              <a:t>7</a:t>
            </a:fld>
            <a:endParaRPr lang="en-US" dirty="0"/>
          </a:p>
        </p:txBody>
      </p:sp>
      <p:pic>
        <p:nvPicPr>
          <p:cNvPr id="9" name="Content Placeholder 8">
            <a:extLst>
              <a:ext uri="{FF2B5EF4-FFF2-40B4-BE49-F238E27FC236}">
                <a16:creationId xmlns:a16="http://schemas.microsoft.com/office/drawing/2014/main" id="{F923A7AA-8213-42F0-A412-AB54D852CE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67272"/>
            <a:ext cx="5384800" cy="3828256"/>
          </a:xfrm>
        </p:spPr>
      </p:pic>
      <p:sp>
        <p:nvSpPr>
          <p:cNvPr id="6" name="Title 5">
            <a:extLst>
              <a:ext uri="{FF2B5EF4-FFF2-40B4-BE49-F238E27FC236}">
                <a16:creationId xmlns:a16="http://schemas.microsoft.com/office/drawing/2014/main" id="{7A533D6B-7AA0-4070-9590-0D1D74B7410F}"/>
              </a:ext>
            </a:extLst>
          </p:cNvPr>
          <p:cNvSpPr>
            <a:spLocks noGrp="1"/>
          </p:cNvSpPr>
          <p:nvPr>
            <p:ph type="title"/>
          </p:nvPr>
        </p:nvSpPr>
        <p:spPr/>
        <p:txBody>
          <a:bodyPr/>
          <a:lstStyle/>
          <a:p>
            <a:r>
              <a:rPr lang="en-US" dirty="0"/>
              <a:t>Import from a CSV File:</a:t>
            </a:r>
            <a:br>
              <a:rPr lang="en-US" dirty="0"/>
            </a:br>
            <a:r>
              <a:rPr lang="en-US" dirty="0"/>
              <a:t>Part 1</a:t>
            </a:r>
          </a:p>
        </p:txBody>
      </p:sp>
    </p:spTree>
    <p:extLst>
      <p:ext uri="{BB962C8B-B14F-4D97-AF65-F5344CB8AC3E}">
        <p14:creationId xmlns:p14="http://schemas.microsoft.com/office/powerpoint/2010/main" val="220295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457200" indent="-457200">
              <a:buFont typeface="+mj-lt"/>
              <a:buAutoNum type="arabicPeriod" startAt="4"/>
            </a:pPr>
            <a:r>
              <a:rPr lang="en-US" sz="2400" dirty="0"/>
              <a:t>Click the </a:t>
            </a:r>
            <a:r>
              <a:rPr lang="en-US" sz="2400" b="1" u="sng" dirty="0"/>
              <a:t>Browse</a:t>
            </a:r>
            <a:r>
              <a:rPr lang="en-US" sz="2400" dirty="0"/>
              <a:t> button.</a:t>
            </a:r>
            <a:endParaRPr lang="en-US" sz="2400" b="1" u="sng" dirty="0"/>
          </a:p>
          <a:p>
            <a:pPr marL="457200" indent="-457200">
              <a:buFont typeface="+mj-lt"/>
              <a:buAutoNum type="arabicPeriod" startAt="4"/>
            </a:pPr>
            <a:r>
              <a:rPr lang="en-US" sz="2400" dirty="0"/>
              <a:t>Select the CSV data file you wish to import.</a:t>
            </a:r>
          </a:p>
          <a:p>
            <a:pPr marL="457200" indent="-457200">
              <a:buFont typeface="+mj-lt"/>
              <a:buAutoNum type="arabicPeriod" startAt="4"/>
            </a:pPr>
            <a:r>
              <a:rPr lang="en-US" sz="2400" dirty="0"/>
              <a:t>Click the </a:t>
            </a:r>
            <a:r>
              <a:rPr lang="en-US" sz="2400" b="1" u="sng" dirty="0"/>
              <a:t>OK</a:t>
            </a:r>
            <a:r>
              <a:rPr lang="en-US" sz="2400" dirty="0"/>
              <a:t> button.</a:t>
            </a:r>
            <a:endParaRPr lang="en-US" sz="2400" b="1" u="sng" dirty="0"/>
          </a:p>
          <a:p>
            <a:pPr marL="457200" indent="-457200">
              <a:buFont typeface="+mj-lt"/>
              <a:buAutoNum type="arabicPeriod" startAt="4"/>
            </a:pPr>
            <a:r>
              <a:rPr lang="en-US" sz="2400" dirty="0"/>
              <a:t>Select </a:t>
            </a:r>
            <a:r>
              <a:rPr lang="en-US" sz="2400" b="1" u="sng" dirty="0"/>
              <a:t>Import the source data into a new table in the current database</a:t>
            </a:r>
            <a:r>
              <a:rPr lang="en-US" sz="2400" dirty="0"/>
              <a:t> from the list.</a:t>
            </a:r>
          </a:p>
          <a:p>
            <a:pPr marL="457200" indent="-457200">
              <a:buFont typeface="+mj-lt"/>
              <a:buAutoNum type="arabicPeriod" startAt="4"/>
            </a:pPr>
            <a:r>
              <a:rPr lang="en-US" sz="2400" dirty="0"/>
              <a:t>Click the </a:t>
            </a:r>
            <a:r>
              <a:rPr lang="en-US" sz="2400" b="1" u="sng" dirty="0"/>
              <a:t>OK</a:t>
            </a:r>
            <a:r>
              <a:rPr lang="en-US" sz="2400" dirty="0"/>
              <a:t> button.</a:t>
            </a:r>
            <a:endParaRPr lang="en-US" sz="2400" b="1" u="sng" dirty="0"/>
          </a:p>
        </p:txBody>
      </p:sp>
      <p:sp>
        <p:nvSpPr>
          <p:cNvPr id="4" name="Slide Number Placeholder 3">
            <a:extLst>
              <a:ext uri="{FF2B5EF4-FFF2-40B4-BE49-F238E27FC236}">
                <a16:creationId xmlns:a16="http://schemas.microsoft.com/office/drawing/2014/main" id="{0D42095A-2F50-4CFE-B9B3-14E026C1AD4B}"/>
              </a:ext>
            </a:extLst>
          </p:cNvPr>
          <p:cNvSpPr>
            <a:spLocks noGrp="1"/>
          </p:cNvSpPr>
          <p:nvPr>
            <p:ph type="sldNum" sz="quarter" idx="10"/>
          </p:nvPr>
        </p:nvSpPr>
        <p:spPr/>
        <p:txBody>
          <a:bodyPr/>
          <a:lstStyle/>
          <a:p>
            <a:fld id="{39D22E91-4D05-43F1-8C8B-1A9C08A6C3C0}" type="slidenum">
              <a:rPr lang="en-US" smtClean="0"/>
              <a:pPr/>
              <a:t>8</a:t>
            </a:fld>
            <a:endParaRPr lang="en-US" dirty="0"/>
          </a:p>
        </p:txBody>
      </p:sp>
      <p:pic>
        <p:nvPicPr>
          <p:cNvPr id="8" name="Content Placeholder 7">
            <a:extLst>
              <a:ext uri="{FF2B5EF4-FFF2-40B4-BE49-F238E27FC236}">
                <a16:creationId xmlns:a16="http://schemas.microsoft.com/office/drawing/2014/main" id="{0082A2FA-0E88-4B60-8F1D-56F93CE3118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595023"/>
            <a:ext cx="5384800" cy="3972753"/>
          </a:xfrm>
        </p:spPr>
      </p:pic>
      <p:sp>
        <p:nvSpPr>
          <p:cNvPr id="6" name="Title 5">
            <a:extLst>
              <a:ext uri="{FF2B5EF4-FFF2-40B4-BE49-F238E27FC236}">
                <a16:creationId xmlns:a16="http://schemas.microsoft.com/office/drawing/2014/main" id="{A380A1F7-E9F5-45F1-ACA9-03566431C710}"/>
              </a:ext>
            </a:extLst>
          </p:cNvPr>
          <p:cNvSpPr>
            <a:spLocks noGrp="1"/>
          </p:cNvSpPr>
          <p:nvPr>
            <p:ph type="title"/>
          </p:nvPr>
        </p:nvSpPr>
        <p:spPr/>
        <p:txBody>
          <a:bodyPr/>
          <a:lstStyle/>
          <a:p>
            <a:r>
              <a:rPr lang="en-US" dirty="0"/>
              <a:t>Import from a CSV File:</a:t>
            </a:r>
            <a:br>
              <a:rPr lang="en-US" dirty="0"/>
            </a:br>
            <a:r>
              <a:rPr lang="en-US" dirty="0"/>
              <a:t>Part 2</a:t>
            </a:r>
          </a:p>
        </p:txBody>
      </p:sp>
    </p:spTree>
    <p:extLst>
      <p:ext uri="{BB962C8B-B14F-4D97-AF65-F5344CB8AC3E}">
        <p14:creationId xmlns:p14="http://schemas.microsoft.com/office/powerpoint/2010/main" val="423002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457200" indent="-457200">
              <a:buFont typeface="+mj-lt"/>
              <a:buAutoNum type="arabicPeriod" startAt="9"/>
            </a:pPr>
            <a:r>
              <a:rPr lang="en-US" sz="2400" dirty="0"/>
              <a:t>Select the </a:t>
            </a:r>
            <a:r>
              <a:rPr lang="en-US" sz="2400" b="1" u="sng" dirty="0"/>
              <a:t>Delimited</a:t>
            </a:r>
            <a:r>
              <a:rPr lang="en-US" sz="2400" dirty="0"/>
              <a:t> format from the list.</a:t>
            </a:r>
            <a:endParaRPr lang="en-US" sz="2400" u="sng" dirty="0"/>
          </a:p>
          <a:p>
            <a:pPr marL="457200" indent="-457200">
              <a:buFont typeface="+mj-lt"/>
              <a:buAutoNum type="arabicPeriod" startAt="9"/>
            </a:pPr>
            <a:r>
              <a:rPr lang="en-US" sz="2400" dirty="0"/>
              <a:t>Click the </a:t>
            </a:r>
            <a:r>
              <a:rPr lang="en-US" sz="2400" b="1" u="sng" dirty="0"/>
              <a:t>Next</a:t>
            </a:r>
            <a:r>
              <a:rPr lang="en-US" sz="2400" dirty="0"/>
              <a:t> button.</a:t>
            </a:r>
            <a:endParaRPr lang="en-US" sz="2400" b="1" u="sng" dirty="0"/>
          </a:p>
        </p:txBody>
      </p:sp>
      <p:sp>
        <p:nvSpPr>
          <p:cNvPr id="4" name="Slide Number Placeholder 3">
            <a:extLst>
              <a:ext uri="{FF2B5EF4-FFF2-40B4-BE49-F238E27FC236}">
                <a16:creationId xmlns:a16="http://schemas.microsoft.com/office/drawing/2014/main" id="{1B59B473-C028-47B5-85E9-306B5DE82EFF}"/>
              </a:ext>
            </a:extLst>
          </p:cNvPr>
          <p:cNvSpPr>
            <a:spLocks noGrp="1"/>
          </p:cNvSpPr>
          <p:nvPr>
            <p:ph type="sldNum" sz="quarter" idx="10"/>
          </p:nvPr>
        </p:nvSpPr>
        <p:spPr/>
        <p:txBody>
          <a:bodyPr/>
          <a:lstStyle/>
          <a:p>
            <a:fld id="{39D22E91-4D05-43F1-8C8B-1A9C08A6C3C0}" type="slidenum">
              <a:rPr lang="en-US" smtClean="0"/>
              <a:pPr/>
              <a:t>9</a:t>
            </a:fld>
            <a:endParaRPr lang="en-US" dirty="0"/>
          </a:p>
        </p:txBody>
      </p:sp>
      <p:pic>
        <p:nvPicPr>
          <p:cNvPr id="8" name="Content Placeholder 7">
            <a:extLst>
              <a:ext uri="{FF2B5EF4-FFF2-40B4-BE49-F238E27FC236}">
                <a16:creationId xmlns:a16="http://schemas.microsoft.com/office/drawing/2014/main" id="{4A519E99-BA06-4EAD-92D0-A15E1A2882E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657746"/>
            <a:ext cx="5384800" cy="3847307"/>
          </a:xfrm>
        </p:spPr>
      </p:pic>
      <p:sp>
        <p:nvSpPr>
          <p:cNvPr id="6" name="Title 5">
            <a:extLst>
              <a:ext uri="{FF2B5EF4-FFF2-40B4-BE49-F238E27FC236}">
                <a16:creationId xmlns:a16="http://schemas.microsoft.com/office/drawing/2014/main" id="{685DACFD-96FC-48E6-A838-E18C47CD49E7}"/>
              </a:ext>
            </a:extLst>
          </p:cNvPr>
          <p:cNvSpPr>
            <a:spLocks noGrp="1"/>
          </p:cNvSpPr>
          <p:nvPr>
            <p:ph type="title"/>
          </p:nvPr>
        </p:nvSpPr>
        <p:spPr/>
        <p:txBody>
          <a:bodyPr/>
          <a:lstStyle/>
          <a:p>
            <a:r>
              <a:rPr lang="en-US" dirty="0"/>
              <a:t>Import from a CSV File:</a:t>
            </a:r>
            <a:br>
              <a:rPr lang="en-US" dirty="0"/>
            </a:br>
            <a:r>
              <a:rPr lang="en-US" dirty="0"/>
              <a:t>Part 3</a:t>
            </a:r>
          </a:p>
        </p:txBody>
      </p:sp>
    </p:spTree>
    <p:extLst>
      <p:ext uri="{BB962C8B-B14F-4D97-AF65-F5344CB8AC3E}">
        <p14:creationId xmlns:p14="http://schemas.microsoft.com/office/powerpoint/2010/main" val="1040176724"/>
      </p:ext>
    </p:extLst>
  </p:cSld>
  <p:clrMapOvr>
    <a:masterClrMapping/>
  </p:clrMapOvr>
</p:sld>
</file>

<file path=ppt/theme/theme1.xml><?xml version="1.0" encoding="utf-8"?>
<a:theme xmlns:a="http://schemas.openxmlformats.org/drawingml/2006/main" name="CS101 Theme - Gold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DF2EAD57-A6DC-4044-8693-A620B407118C}"/>
    </a:ext>
  </a:extLst>
</a:theme>
</file>

<file path=ppt/theme/theme2.xml><?xml version="1.0" encoding="utf-8"?>
<a:theme xmlns:a="http://schemas.openxmlformats.org/drawingml/2006/main" name="CS101 Theme - Blue Variant">
  <a:themeElements>
    <a:clrScheme name="WVU">
      <a:dk1>
        <a:srgbClr val="000000"/>
      </a:dk1>
      <a:lt1>
        <a:sysClr val="window" lastClr="FFFFFF"/>
      </a:lt1>
      <a:dk2>
        <a:srgbClr val="002855"/>
      </a:dk2>
      <a:lt2>
        <a:srgbClr val="E0E0E0"/>
      </a:lt2>
      <a:accent1>
        <a:srgbClr val="EEB211"/>
      </a:accent1>
      <a:accent2>
        <a:srgbClr val="0033A0"/>
      </a:accent2>
      <a:accent3>
        <a:srgbClr val="4B3D2A"/>
      </a:accent3>
      <a:accent4>
        <a:srgbClr val="ED8B00"/>
      </a:accent4>
      <a:accent5>
        <a:srgbClr val="BE3A34"/>
      </a:accent5>
      <a:accent6>
        <a:srgbClr val="0D5257"/>
      </a:accent6>
      <a:hlink>
        <a:srgbClr val="005EB8"/>
      </a:hlink>
      <a:folHlink>
        <a:srgbClr val="005EB8"/>
      </a:folHlink>
    </a:clrScheme>
    <a:fontScheme name="WV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1 Presentation Template 16x9.potx" id="{23D45651-395F-493E-81CF-603CEB7D461D}" vid="{2AAC0707-5A01-4FBA-AC82-9B19E9796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CS101 Presentation Template 16x9</Template>
  <TotalTime>1331</TotalTime>
  <Words>1882</Words>
  <Application>Microsoft Office PowerPoint</Application>
  <PresentationFormat>Widescreen</PresentationFormat>
  <Paragraphs>223</Paragraphs>
  <Slides>38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Wingdings</vt:lpstr>
      <vt:lpstr>CS101 Theme - Gold Variant</vt:lpstr>
      <vt:lpstr>CS101 Theme - Blue Variant</vt:lpstr>
      <vt:lpstr>Access: Database Creation Participation Project</vt:lpstr>
      <vt:lpstr>Topics Covered</vt:lpstr>
      <vt:lpstr>Create database</vt:lpstr>
      <vt:lpstr>Import from an XML file: Part 1</vt:lpstr>
      <vt:lpstr>Import from an XML file: Part 2</vt:lpstr>
      <vt:lpstr>Import from an XML file: Part 3</vt:lpstr>
      <vt:lpstr>Import from a CSV File: Part 1</vt:lpstr>
      <vt:lpstr>Import from a CSV File: Part 2</vt:lpstr>
      <vt:lpstr>Import from a CSV File: Part 3</vt:lpstr>
      <vt:lpstr>Import from a CSV File: Part 4</vt:lpstr>
      <vt:lpstr>Import from a CSV File: Part 5</vt:lpstr>
      <vt:lpstr>Import from a CSV File: Part 6</vt:lpstr>
      <vt:lpstr>Import from a CSV File: Part 7</vt:lpstr>
      <vt:lpstr>Create Tables: Part 1</vt:lpstr>
      <vt:lpstr>Create tables: Part 2</vt:lpstr>
      <vt:lpstr>Create Tables: Part 3</vt:lpstr>
      <vt:lpstr>Create Tables: Part 4</vt:lpstr>
      <vt:lpstr>Lookup Fields: Part 1</vt:lpstr>
      <vt:lpstr>Lookup Fields: Part 2</vt:lpstr>
      <vt:lpstr>Create Lookup Fields Using a table: Part 1</vt:lpstr>
      <vt:lpstr>Create Lookup Fields Using a table: Part 2</vt:lpstr>
      <vt:lpstr>Create Lookup Fields Using a table: Part 3</vt:lpstr>
      <vt:lpstr>Create Lookup Fields using a table: part 4</vt:lpstr>
      <vt:lpstr>Create Lookup Fields using a table: Part 5</vt:lpstr>
      <vt:lpstr>Create Lookup Fields using a table: Part 6</vt:lpstr>
      <vt:lpstr>Create Lookup Fields using a table: Part 7</vt:lpstr>
      <vt:lpstr>Create Lookup Fields using a table: Part 8</vt:lpstr>
      <vt:lpstr>Create Lookup Fields using a table: Part 9</vt:lpstr>
      <vt:lpstr>Create Lookup fields using specified values: Part 1</vt:lpstr>
      <vt:lpstr>Create Lookup fields using specified values: Part 2</vt:lpstr>
      <vt:lpstr>Create Lookup fields using specified values: Part 3</vt:lpstr>
      <vt:lpstr>Create Relationships: Part 1</vt:lpstr>
      <vt:lpstr>Create Relationships: PART 2</vt:lpstr>
      <vt:lpstr>Create Relationships: Part 3</vt:lpstr>
      <vt:lpstr>Create Relationships: Part 4</vt:lpstr>
      <vt:lpstr>Create Relationships: PART 5</vt:lpstr>
      <vt:lpstr>Answer Analysis Questions</vt:lpstr>
      <vt:lpstr>PowerPoint Presentation</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Creation Participation Project</dc:title>
  <dc:creator>Computer Science 101</dc:creator>
  <cp:lastModifiedBy>Brian M. Powell</cp:lastModifiedBy>
  <cp:revision>219</cp:revision>
  <dcterms:created xsi:type="dcterms:W3CDTF">2018-01-04T17:28:40Z</dcterms:created>
  <dcterms:modified xsi:type="dcterms:W3CDTF">2018-09-26T05:21:34Z</dcterms:modified>
</cp:coreProperties>
</file>