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20"/>
  </p:notesMasterIdLst>
  <p:sldIdLst>
    <p:sldId id="256" r:id="rId3"/>
    <p:sldId id="257" r:id="rId4"/>
    <p:sldId id="272" r:id="rId5"/>
    <p:sldId id="273" r:id="rId6"/>
    <p:sldId id="336" r:id="rId7"/>
    <p:sldId id="337" r:id="rId8"/>
    <p:sldId id="338" r:id="rId9"/>
    <p:sldId id="339" r:id="rId10"/>
    <p:sldId id="278" r:id="rId11"/>
    <p:sldId id="340" r:id="rId12"/>
    <p:sldId id="279" r:id="rId13"/>
    <p:sldId id="280" r:id="rId14"/>
    <p:sldId id="342" r:id="rId15"/>
    <p:sldId id="341" r:id="rId16"/>
    <p:sldId id="343" r:id="rId17"/>
    <p:sldId id="344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98D62-1E50-4F11-A284-C06AD6406F0F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97474-F426-4661-8B42-2955319F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2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551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46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3820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752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591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0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0026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912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8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51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18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7305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03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304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94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1163-D1F7-4972-ABDE-B292789CB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Access: Queries II</a:t>
            </a:r>
            <a:br>
              <a:rPr lang="en-US" dirty="0"/>
            </a:br>
            <a:r>
              <a:rPr lang="en-US" dirty="0"/>
              <a:t>Participation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B852A-0E27-4BD7-9415-9DFC1F5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WV K-12 Education Problem</a:t>
            </a:r>
          </a:p>
          <a:p>
            <a:r>
              <a:rPr lang="en-US" dirty="0"/>
              <a:t>WV Senate Problem</a:t>
            </a:r>
          </a:p>
        </p:txBody>
      </p:sp>
    </p:spTree>
    <p:extLst>
      <p:ext uri="{BB962C8B-B14F-4D97-AF65-F5344CB8AC3E}">
        <p14:creationId xmlns:p14="http://schemas.microsoft.com/office/powerpoint/2010/main" val="312787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44D3-52C6-864F-92A0-E736A552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fields: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24695-9398-F845-9439-112888D103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the query in Design View.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Query Tools Design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Run</a:t>
            </a:r>
            <a:r>
              <a:rPr lang="en-US" dirty="0"/>
              <a:t> button to run the query.</a:t>
            </a:r>
          </a:p>
          <a:p>
            <a:pPr marL="914400" lvl="1" indent="-514350"/>
            <a:r>
              <a:rPr lang="en-US" dirty="0"/>
              <a:t>If you do not run the query first, you will not be able to set the number of decimal places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Design View</a:t>
            </a:r>
            <a:r>
              <a:rPr lang="en-US" dirty="0"/>
              <a:t> button to go back to modifying the query.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within the field you need to format in the design grid.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Show/Hide </a:t>
            </a:r>
            <a:r>
              <a:rPr lang="en-US" dirty="0"/>
              <a:t>group, click the </a:t>
            </a:r>
            <a:r>
              <a:rPr lang="en-US" b="1" u="sng" dirty="0"/>
              <a:t>Property Sheet</a:t>
            </a:r>
            <a:r>
              <a:rPr lang="en-US" dirty="0"/>
              <a:t> button to show the Property Sheet pane.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925D8-7233-4D1B-9522-D8B5D10E7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58348C3-3673-4A63-9FD2-8CFB5780A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36789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24695-9398-F845-9439-112888D103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In the Property Sheet pane, you can change the number formatting and number of decimal places for the field.</a:t>
            </a:r>
          </a:p>
          <a:p>
            <a:pPr marL="914400" lvl="1" indent="-514350"/>
            <a:r>
              <a:rPr lang="en-US" dirty="0"/>
              <a:t>If you did not run the query first, you will not be able to set the number of decimal places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71FBA-2ABF-4710-BF9B-68EDA017F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55D559-40D8-4563-97E6-856F4514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fields: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95471B9-55FD-4EB1-981D-45C59479D5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168103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02F7538-620E-44CF-8293-D1F5ED25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DB84F-18B6-8342-92E2-163C0F8C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specifying criteria, you can restrict the records in the results to those of interest to you.</a:t>
            </a:r>
          </a:p>
          <a:p>
            <a:r>
              <a:rPr lang="en-US" dirty="0"/>
              <a:t>Criteria are specified in the </a:t>
            </a:r>
            <a:r>
              <a:rPr lang="en-US" i="1" dirty="0"/>
              <a:t>Criteria</a:t>
            </a:r>
            <a:r>
              <a:rPr lang="en-US" dirty="0"/>
              <a:t> row and rows below it in the query grid.</a:t>
            </a:r>
          </a:p>
          <a:p>
            <a:pPr lvl="1"/>
            <a:r>
              <a:rPr lang="en-US" dirty="0"/>
              <a:t>Criteria must be set on the column containing the values to be filtered. For example, if you want to restrict county names, set criteria on the County field.</a:t>
            </a:r>
          </a:p>
          <a:p>
            <a:pPr lvl="1"/>
            <a:r>
              <a:rPr lang="en-US" dirty="0"/>
              <a:t>Data types for the fields matter. The right type of criteria must be set to avoid a data type mismatch error.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DD3D5-CF19-4A35-95B6-0E8A0B67F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7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D804-2FE8-47A1-99A4-8A6D177C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Criteria to Restrict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4DCB-6E72-46EB-9484-71987B15DE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the query in Design View.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in the </a:t>
            </a:r>
            <a:r>
              <a:rPr lang="en-US" i="1" dirty="0"/>
              <a:t>Criteria</a:t>
            </a:r>
            <a:r>
              <a:rPr lang="en-US" dirty="0"/>
              <a:t> row for the field containing the data to be filtered.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the criteria.</a:t>
            </a:r>
          </a:p>
          <a:p>
            <a:pPr lvl="1"/>
            <a:r>
              <a:rPr lang="en-US" dirty="0"/>
              <a:t>Text goes in double-quotes (</a:t>
            </a:r>
            <a:r>
              <a:rPr lang="en-US" dirty="0">
                <a:latin typeface="Consolas" panose="020B0609020204030204" pitchFamily="49" charset="0"/>
              </a:rPr>
              <a:t>""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Numbers should have 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&lt;=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&gt;=</a:t>
            </a:r>
            <a:r>
              <a:rPr lang="en-US" dirty="0"/>
              <a:t>, or 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/>
              <a:t> signs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F5FDA8-0FF1-4F37-8B08-2D916A70ED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21707-9FC4-477A-9038-85848E7968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4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B36C-A55F-4B0B-9128-0150C00D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And/OR</a:t>
            </a:r>
            <a:r>
              <a:rPr lang="en-US" dirty="0"/>
              <a:t> Criteria: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8E29C-80B1-4CA5-8364-24BBD3EA32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For a record to be included in the results, it must satisfy all criteria on the same row in the query grid.</a:t>
            </a:r>
          </a:p>
          <a:p>
            <a:r>
              <a:rPr lang="en-US" dirty="0"/>
              <a:t>To specify multiple different criteria that a record may match, put them on different rows in the query grid. As long as at least one row is satisfied, the record will display.</a:t>
            </a:r>
          </a:p>
          <a:p>
            <a:r>
              <a:rPr lang="en-US" dirty="0"/>
              <a:t>In the example to the right, counties from the North Central region or with a population of at least 150,000 (or both) will be shown.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66B4AA-BADB-4222-9D7D-E7494BF20B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56053-5C6B-4CEC-8F55-A973DB831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2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E6FA-3479-4A94-AD95-0490775B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And/OR</a:t>
            </a:r>
            <a:r>
              <a:rPr lang="en-US" dirty="0"/>
              <a:t> Criteria: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F84C6-EFA1-4239-BF89-F66C16F0B6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You can also use the AND </a:t>
            </a:r>
            <a:r>
              <a:rPr lang="en-US" dirty="0" err="1"/>
              <a:t>and</a:t>
            </a:r>
            <a:r>
              <a:rPr lang="en-US" dirty="0"/>
              <a:t> OR keywords when specifying criteria.</a:t>
            </a:r>
          </a:p>
          <a:p>
            <a:pPr lvl="1"/>
            <a:r>
              <a:rPr lang="en-US" dirty="0"/>
              <a:t>Both conditions in AND must be satisfied to display record</a:t>
            </a:r>
          </a:p>
          <a:p>
            <a:pPr lvl="1"/>
            <a:r>
              <a:rPr lang="en-US" dirty="0"/>
              <a:t>One or both conditions in OR must be satisfied to display record</a:t>
            </a:r>
          </a:p>
          <a:p>
            <a:r>
              <a:rPr lang="en-US" dirty="0"/>
              <a:t>AND/OR keywords appear between criteria (e.g., </a:t>
            </a:r>
            <a:r>
              <a:rPr lang="en-US" dirty="0">
                <a:latin typeface="Consolas" panose="020B0609020204030204" pitchFamily="49" charset="0"/>
              </a:rPr>
              <a:t>&gt;5 AND &lt;10</a:t>
            </a:r>
            <a:r>
              <a:rPr lang="en-US" dirty="0"/>
              <a:t>).</a:t>
            </a:r>
          </a:p>
          <a:p>
            <a:r>
              <a:rPr lang="en-US" dirty="0"/>
              <a:t>Example to right displays records for counties with populations between 10,000 and 25,000.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65BCC8-3B32-4C21-B0CC-AEAC4BFD47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3E272-F518-4FB8-B61A-E96A149A7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6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397B-66A5-4B45-A389-4199B622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175E3-2FA0-4485-AD6D-BE85D0AA48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the NOT keyword or symbol (</a:t>
            </a:r>
            <a:r>
              <a:rPr lang="en-US" dirty="0">
                <a:latin typeface="Consolas" panose="020B0609020204030204" pitchFamily="49" charset="0"/>
              </a:rPr>
              <a:t>&lt;&gt;</a:t>
            </a:r>
            <a:r>
              <a:rPr lang="en-US" dirty="0"/>
              <a:t>) in criteria only includes displays records that do not contain the listed value.</a:t>
            </a:r>
          </a:p>
          <a:p>
            <a:r>
              <a:rPr lang="en-US" dirty="0"/>
              <a:t>For example, the query on the right shows records that are not elementary schools and not intermediate schools. All other types of schools will display.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7719C5-C59A-4BCC-9CBF-F31D567F22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8676A-633E-41B6-9A91-71B8AAB31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3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0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8D18-628D-4487-B738-DC5890F6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Use calculated fields in a query  </a:t>
            </a:r>
          </a:p>
          <a:p>
            <a:pPr fontAlgn="base"/>
            <a:r>
              <a:rPr lang="en-US" sz="2400" dirty="0"/>
              <a:t>Format fields </a:t>
            </a:r>
          </a:p>
          <a:p>
            <a:pPr fontAlgn="base"/>
            <a:r>
              <a:rPr lang="en-US" sz="2400" dirty="0"/>
              <a:t>Use criteria to restrict results </a:t>
            </a:r>
          </a:p>
          <a:p>
            <a:pPr fontAlgn="base"/>
            <a:r>
              <a:rPr lang="en-US" sz="2400" dirty="0"/>
              <a:t>Use AND/OR criteria in a query </a:t>
            </a:r>
          </a:p>
          <a:p>
            <a:pPr fontAlgn="base"/>
            <a:r>
              <a:rPr lang="en-US" sz="2400" dirty="0"/>
              <a:t>Use NOT criteria in a query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7408A-5E1E-4346-9667-A966A1A2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139E6-85BE-433D-B6A2-A47293C50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44D3-52C6-864F-92A0-E736A552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Calculated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24695-9398-F845-9439-112888D103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Calculated fields are columns whose values are calculated using a formula provided by the user.</a:t>
            </a:r>
          </a:p>
          <a:p>
            <a:pPr lvl="1"/>
            <a:r>
              <a:rPr lang="en-US" dirty="0"/>
              <a:t>Useful for computing values such as percentages and ratios.</a:t>
            </a:r>
          </a:p>
          <a:p>
            <a:r>
              <a:rPr lang="en-US" dirty="0"/>
              <a:t>Formulas can be based on numbers in other columns, values provided in the formula, or output of function.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61191-D4D3-4CC0-8D0E-2FAA6268A7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957CDB-1917-4A33-A736-1736214A57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21" y="1447800"/>
            <a:ext cx="5382757" cy="4267200"/>
          </a:xfrm>
        </p:spPr>
      </p:pic>
    </p:spTree>
    <p:extLst>
      <p:ext uri="{BB962C8B-B14F-4D97-AF65-F5344CB8AC3E}">
        <p14:creationId xmlns:p14="http://schemas.microsoft.com/office/powerpoint/2010/main" val="4037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44D3-52C6-864F-92A0-E736A552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Calculated Fields in a Query: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24695-9398-F845-9439-112888D103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With the query open in Design View, click in an empty column.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Query Tools Design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Builder</a:t>
            </a:r>
            <a:r>
              <a:rPr lang="en-US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91E0B-F728-4B8D-85A5-9BCBA7B7B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A85BE0-1789-41A3-891F-58D7EAE78A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91204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7945-9198-4A0E-ABC9-9E51297D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Calculated Fields in a Query: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BE3D8-44E2-42E8-94E5-2C337D1945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With the query open in Design View, click in an empty column.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Query Tools Design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Builder</a:t>
            </a:r>
            <a:r>
              <a:rPr lang="en-US" dirty="0"/>
              <a:t> button.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3B106-9FA4-4906-8189-B4002A3C2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3AA2F3B-D381-44DB-90BD-5EEB99A39F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74928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8A88-8264-449F-B433-4B8EF922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Calculated Fields in a Query: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F383F-744D-4821-BF69-0978B36A61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In the </a:t>
            </a:r>
            <a:r>
              <a:rPr lang="en-US" i="1" dirty="0"/>
              <a:t>Expression</a:t>
            </a:r>
            <a:r>
              <a:rPr lang="en-US" dirty="0"/>
              <a:t> box, enter</a:t>
            </a:r>
            <a:br>
              <a:rPr lang="en-US" dirty="0"/>
            </a:br>
            <a:r>
              <a:rPr lang="en-US" dirty="0" err="1">
                <a:latin typeface="Consolas" panose="020B0609020204030204" pitchFamily="49" charset="0"/>
              </a:rPr>
              <a:t>ColumnName</a:t>
            </a:r>
            <a:r>
              <a:rPr lang="en-US" dirty="0">
                <a:latin typeface="Consolas" panose="020B0609020204030204" pitchFamily="49" charset="0"/>
              </a:rPr>
              <a:t>:</a:t>
            </a:r>
            <a:r>
              <a:rPr lang="en-US" dirty="0"/>
              <a:t>, substituting what you wish to name the column.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Then, enter your formula.</a:t>
            </a:r>
          </a:p>
          <a:p>
            <a:pPr lvl="1"/>
            <a:r>
              <a:rPr lang="en-US" dirty="0"/>
              <a:t>Parentheses and mathematical operators (+, -, *, /) work the same as in Excel</a:t>
            </a:r>
          </a:p>
          <a:p>
            <a:pPr lvl="1"/>
            <a:r>
              <a:rPr lang="en-US" dirty="0"/>
              <a:t>Table and field names go in square brackets using the either of formats 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AnnualStatistics.County</a:t>
            </a:r>
            <a:r>
              <a:rPr lang="en-US" dirty="0">
                <a:latin typeface="Consolas" panose="020B0609020204030204" pitchFamily="49" charset="0"/>
              </a:rPr>
              <a:t>]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</a:rPr>
              <a:t>AnnualStatistics</a:t>
            </a:r>
            <a:r>
              <a:rPr lang="en-US" dirty="0">
                <a:latin typeface="Consolas" panose="020B0609020204030204" pitchFamily="49" charset="0"/>
              </a:rPr>
              <a:t>]![County]</a:t>
            </a:r>
            <a:r>
              <a:rPr lang="en-US" dirty="0"/>
              <a:t> for the County field in </a:t>
            </a:r>
            <a:r>
              <a:rPr lang="en-US" i="1" dirty="0" err="1"/>
              <a:t>AnnualStatistics</a:t>
            </a:r>
            <a:r>
              <a:rPr lang="en-US" dirty="0"/>
              <a:t> table.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31672-878B-4269-9BB9-29F6F855F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BB1BB6A-1464-4E4F-8C51-AEE6254283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09" y="1643305"/>
            <a:ext cx="4552381" cy="3876190"/>
          </a:xfrm>
        </p:spPr>
      </p:pic>
    </p:spTree>
    <p:extLst>
      <p:ext uri="{BB962C8B-B14F-4D97-AF65-F5344CB8AC3E}">
        <p14:creationId xmlns:p14="http://schemas.microsoft.com/office/powerpoint/2010/main" val="413009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C0269-A484-4FE4-9049-E9D8E543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Calculated Fields in a Query: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7FB37-81D3-4298-94A3-9E5232EC60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Instead of typing in field names, you can browse for them using the </a:t>
            </a:r>
            <a:r>
              <a:rPr lang="en-US" i="1" dirty="0"/>
              <a:t>Expression Elements</a:t>
            </a:r>
            <a:r>
              <a:rPr lang="en-US" dirty="0"/>
              <a:t> area.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To browse and add a field: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Expand the tree for the name of your file in </a:t>
            </a:r>
            <a:r>
              <a:rPr lang="en-US" i="1" dirty="0"/>
              <a:t>Expression Elements</a:t>
            </a:r>
            <a:r>
              <a:rPr lang="en-US" dirty="0"/>
              <a:t> box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Expand </a:t>
            </a:r>
            <a:r>
              <a:rPr lang="en-US" i="1" dirty="0"/>
              <a:t>Tables</a:t>
            </a:r>
            <a:endParaRPr lang="en-US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Select the table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Double-click on the field in the </a:t>
            </a:r>
            <a:r>
              <a:rPr lang="en-US" i="1" dirty="0"/>
              <a:t>Expression Categories</a:t>
            </a:r>
            <a:r>
              <a:rPr lang="en-US" dirty="0"/>
              <a:t> box to add it to the </a:t>
            </a:r>
            <a:r>
              <a:rPr lang="en-US" i="1" dirty="0"/>
              <a:t>Expression</a:t>
            </a:r>
            <a:r>
              <a:rPr lang="en-US" dirty="0"/>
              <a:t> box at top.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052E40-03D2-4246-8C84-F769C83A8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09" y="1643305"/>
            <a:ext cx="4552381" cy="387619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323A8-0A72-4E47-8055-C6B8D1088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6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EFDD-1E73-48C8-8364-9B7CA588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Calculated Fields in a Query:</a:t>
            </a:r>
            <a:br>
              <a:rPr lang="en-US" dirty="0"/>
            </a:br>
            <a:r>
              <a:rPr lang="en-US" dirty="0"/>
              <a:t>Part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23261-209E-4AD4-A387-B67923DC0F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Delete any </a:t>
            </a:r>
            <a:r>
              <a:rPr lang="en-US" dirty="0">
                <a:latin typeface="Consolas" panose="020B0609020204030204" pitchFamily="49" charset="0"/>
              </a:rPr>
              <a:t>«Expr»</a:t>
            </a:r>
            <a:r>
              <a:rPr lang="en-US" dirty="0">
                <a:latin typeface="+mj-lt"/>
              </a:rPr>
              <a:t> items remaining in your formula.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>
                <a:latin typeface="+mj-lt"/>
              </a:rPr>
              <a:t>Click the </a:t>
            </a:r>
            <a:r>
              <a:rPr lang="en-US" b="1" u="sng" dirty="0">
                <a:latin typeface="+mj-lt"/>
              </a:rPr>
              <a:t>OK</a:t>
            </a:r>
            <a:r>
              <a:rPr lang="en-US" dirty="0">
                <a:latin typeface="+mj-lt"/>
              </a:rPr>
              <a:t> button when done.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C570DB-FB0E-4A03-8553-B29D809F42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09" y="1643305"/>
            <a:ext cx="4552381" cy="387619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DDE9F-C288-419D-B8E1-6838DBC37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3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44D3-52C6-864F-92A0-E736A552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24695-9398-F845-9439-112888D103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By using query formatting options, you can control how values appear in results.</a:t>
            </a:r>
          </a:p>
          <a:p>
            <a:pPr lvl="1"/>
            <a:r>
              <a:rPr lang="en-US" dirty="0"/>
              <a:t>Number formatting including decimal places and 1000s separators</a:t>
            </a:r>
          </a:p>
          <a:p>
            <a:pPr lvl="1"/>
            <a:r>
              <a:rPr lang="en-US" dirty="0"/>
              <a:t>Date and time formatting</a:t>
            </a:r>
          </a:p>
          <a:p>
            <a:pPr lvl="1"/>
            <a:r>
              <a:rPr lang="en-US" dirty="0"/>
              <a:t>Formatting of yes/no fields</a:t>
            </a:r>
          </a:p>
          <a:p>
            <a:r>
              <a:rPr lang="en-US" dirty="0"/>
              <a:t>The </a:t>
            </a:r>
            <a:r>
              <a:rPr lang="en-US" dirty="0" err="1"/>
              <a:t>RegistrationRate</a:t>
            </a:r>
            <a:r>
              <a:rPr lang="en-US" dirty="0"/>
              <a:t> field to the right has been formatted as a percentage with 2 decimal places.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925D8-7233-4D1B-9522-D8B5D10E7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AD8B58B-438D-4350-B358-C8131637C2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21" y="1447800"/>
            <a:ext cx="5382757" cy="4267200"/>
          </a:xfrm>
        </p:spPr>
      </p:pic>
    </p:spTree>
    <p:extLst>
      <p:ext uri="{BB962C8B-B14F-4D97-AF65-F5344CB8AC3E}">
        <p14:creationId xmlns:p14="http://schemas.microsoft.com/office/powerpoint/2010/main" val="1432944600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579</ap:TotalTime>
  <ap:Words>824</ap:Words>
  <ap:Application>Microsoft Office PowerPoint</ap:Application>
  <ap:PresentationFormat>Widescreen</ap:PresentationFormat>
  <ap:Paragraphs>93</ap:Paragraphs>
  <ap:Slides>17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ap:HeadingPairs>
  <ap:TitlesOfParts>
    <vt:vector baseType="lpstr" size="22">
      <vt:lpstr>Arial</vt:lpstr>
      <vt:lpstr>Calibri</vt:lpstr>
      <vt:lpstr>Consolas</vt:lpstr>
      <vt:lpstr>CS101 Theme - Gold Variant</vt:lpstr>
      <vt:lpstr>CS101 Theme - Blue Variant</vt:lpstr>
      <vt:lpstr>Access: Queries II Participation Project</vt:lpstr>
      <vt:lpstr>Topics Covered</vt:lpstr>
      <vt:lpstr>Calculated Fields</vt:lpstr>
      <vt:lpstr>Use Calculated Fields in a Query: Part 1</vt:lpstr>
      <vt:lpstr>Use Calculated Fields in a Query: Part 2</vt:lpstr>
      <vt:lpstr>Use Calculated Fields in a Query: Part 3</vt:lpstr>
      <vt:lpstr>Use Calculated Fields in a Query: Part 4</vt:lpstr>
      <vt:lpstr>Use Calculated Fields in a Query: Part 5</vt:lpstr>
      <vt:lpstr>Field Formatting</vt:lpstr>
      <vt:lpstr>Format fields: Part 1</vt:lpstr>
      <vt:lpstr>Format fields: Part 2</vt:lpstr>
      <vt:lpstr>Query Criteria</vt:lpstr>
      <vt:lpstr>Use Criteria to Restrict results</vt:lpstr>
      <vt:lpstr>And/OR Criteria: part 1</vt:lpstr>
      <vt:lpstr>And/OR Criteria: part 2</vt:lpstr>
      <vt:lpstr>NOT Criteria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Queries II Participation Project</dc:title>
  <dc:creator>Computer Science 101</dc:creator>
  <lastModifiedBy>Brian Powell</lastModifiedBy>
  <revision>186</revision>
  <dcterms:created xsi:type="dcterms:W3CDTF">2018-01-04T17:28:40.0000000Z</dcterms:created>
  <dcterms:modified xsi:type="dcterms:W3CDTF">2018-09-20T20:44:00.0000000Z</dcterms:modified>
</coreProperties>
</file>