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680" r:id="rId2"/>
  </p:sldMasterIdLst>
  <p:notesMasterIdLst>
    <p:notesMasterId r:id="rId21"/>
  </p:notesMasterIdLst>
  <p:sldIdLst>
    <p:sldId id="282" r:id="rId3"/>
    <p:sldId id="281" r:id="rId4"/>
    <p:sldId id="284" r:id="rId5"/>
    <p:sldId id="258" r:id="rId6"/>
    <p:sldId id="259" r:id="rId7"/>
    <p:sldId id="261" r:id="rId8"/>
    <p:sldId id="264" r:id="rId9"/>
    <p:sldId id="265" r:id="rId10"/>
    <p:sldId id="266" r:id="rId11"/>
    <p:sldId id="267" r:id="rId12"/>
    <p:sldId id="269" r:id="rId13"/>
    <p:sldId id="270" r:id="rId14"/>
    <p:sldId id="283" r:id="rId15"/>
    <p:sldId id="273" r:id="rId16"/>
    <p:sldId id="274" r:id="rId17"/>
    <p:sldId id="277" r:id="rId18"/>
    <p:sldId id="278" r:id="rId19"/>
    <p:sldId id="280" r:id="rId20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70"/>
    <p:restoredTop sz="94590"/>
  </p:normalViewPr>
  <p:slideViewPr>
    <p:cSldViewPr>
      <p:cViewPr varScale="1">
        <p:scale>
          <a:sx n="105" d="100"/>
          <a:sy n="105" d="100"/>
        </p:scale>
        <p:origin x="924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A28AE-6A82-4DA3-83DB-13FEBAB41B30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DD77B8-B590-476A-B01D-75EE1E780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999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103632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691749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5240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52401"/>
            <a:ext cx="6815667" cy="55626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314451"/>
            <a:ext cx="4011084" cy="4400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68792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3434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457201"/>
            <a:ext cx="7315200" cy="38274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49101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604426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88119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198632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103632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884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34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Full Color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2840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or 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6657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31958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19401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2981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1"/>
            <a:ext cx="5384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801"/>
            <a:ext cx="5384800" cy="42672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069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9598236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11362"/>
            <a:ext cx="5386917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37160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011362"/>
            <a:ext cx="5389033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2015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3135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1"/>
            <a:ext cx="10972800" cy="5562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7736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5240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52401"/>
            <a:ext cx="6815667" cy="55626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314451"/>
            <a:ext cx="4011084" cy="4400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403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3434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457201"/>
            <a:ext cx="7315200" cy="38274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49101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404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9990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479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Full Color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379898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or 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123447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31958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19401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4261687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1"/>
            <a:ext cx="5384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801"/>
            <a:ext cx="5384800" cy="42672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768578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11362"/>
            <a:ext cx="5386917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37160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011362"/>
            <a:ext cx="5389033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838036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149893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1"/>
            <a:ext cx="10972800" cy="5562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062580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4.jp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7801"/>
            <a:ext cx="10972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34568" y="6553200"/>
            <a:ext cx="2844800" cy="304800"/>
          </a:xfrm>
          <a:prstGeom prst="rect">
            <a:avLst/>
          </a:prstGeom>
        </p:spPr>
        <p:txBody>
          <a:bodyPr anchor="b" anchorCtr="0"/>
          <a:lstStyle>
            <a:lvl1pPr algn="r"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391312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u="none" kern="1200" cap="all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 baseline="0">
          <a:solidFill>
            <a:schemeClr val="tx1"/>
          </a:solidFill>
          <a:latin typeface="+mn-lt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 baseline="0">
          <a:solidFill>
            <a:schemeClr val="tx1"/>
          </a:solidFill>
          <a:latin typeface="+mn-lt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 baseline="0">
          <a:solidFill>
            <a:schemeClr val="tx1"/>
          </a:solidFill>
          <a:latin typeface="+mn-lt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 baseline="0">
          <a:solidFill>
            <a:schemeClr val="tx1"/>
          </a:solidFill>
          <a:latin typeface="+mn-lt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 baseline="0">
          <a:solidFill>
            <a:schemeClr val="tx1"/>
          </a:solidFill>
          <a:latin typeface="+mn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7801"/>
            <a:ext cx="10972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39072" y="6553200"/>
            <a:ext cx="2844800" cy="304800"/>
          </a:xfrm>
          <a:prstGeom prst="rect">
            <a:avLst/>
          </a:prstGeom>
        </p:spPr>
        <p:txBody>
          <a:bodyPr anchor="b" anchorCtr="0"/>
          <a:lstStyle>
            <a:lvl1pPr algn="r"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550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u="none" kern="1200" cap="all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 baseline="0">
          <a:solidFill>
            <a:schemeClr val="tx1"/>
          </a:solidFill>
          <a:latin typeface="+mn-lt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 baseline="0">
          <a:solidFill>
            <a:schemeClr val="tx1"/>
          </a:solidFill>
          <a:latin typeface="+mn-lt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 baseline="0">
          <a:solidFill>
            <a:schemeClr val="tx1"/>
          </a:solidFill>
          <a:latin typeface="+mn-lt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 baseline="0">
          <a:solidFill>
            <a:schemeClr val="tx1"/>
          </a:solidFill>
          <a:latin typeface="+mn-lt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 baseline="0">
          <a:solidFill>
            <a:schemeClr val="tx1"/>
          </a:solidFill>
          <a:latin typeface="+mn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78901-3814-4A45-BEE0-E46995A7BB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Access: Queries IV</a:t>
            </a:r>
            <a:br>
              <a:rPr lang="en-US" dirty="0"/>
            </a:br>
            <a:r>
              <a:rPr lang="en-US" dirty="0"/>
              <a:t>Participation Project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438C69-1999-4F32-9B26-119E771925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WV K-12 Education Problem</a:t>
            </a:r>
          </a:p>
          <a:p>
            <a:r>
              <a:rPr lang="en-US" dirty="0"/>
              <a:t>WV Senate Problem</a:t>
            </a:r>
          </a:p>
        </p:txBody>
      </p:sp>
    </p:spTree>
    <p:extLst>
      <p:ext uri="{BB962C8B-B14F-4D97-AF65-F5344CB8AC3E}">
        <p14:creationId xmlns:p14="http://schemas.microsoft.com/office/powerpoint/2010/main" val="1485002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101615"/>
            <a:ext cx="10972800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40" dirty="0"/>
              <a:t>Display </a:t>
            </a:r>
            <a:r>
              <a:rPr lang="en-US" spc="-35" dirty="0"/>
              <a:t>Unique </a:t>
            </a:r>
            <a:r>
              <a:rPr lang="en-US" spc="-70" dirty="0"/>
              <a:t>Values </a:t>
            </a:r>
            <a:r>
              <a:rPr lang="en-US" spc="-5" dirty="0"/>
              <a:t>In</a:t>
            </a:r>
            <a:r>
              <a:rPr lang="en-US" spc="-290" dirty="0"/>
              <a:t> </a:t>
            </a:r>
            <a:r>
              <a:rPr lang="en-US" spc="-25" dirty="0"/>
              <a:t>Query Results: Part 2</a:t>
            </a:r>
            <a:endParaRPr spc="-25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41B905E-7833-40CB-8CF6-6999865619A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dirty="0"/>
              <a:t>In the Property Sheet pane, make sure the Query Properties are shown.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/>
              <a:t>Change the </a:t>
            </a:r>
            <a:r>
              <a:rPr lang="en-US" i="1" dirty="0"/>
              <a:t>Unique Values </a:t>
            </a:r>
            <a:r>
              <a:rPr lang="en-US" dirty="0"/>
              <a:t>option to </a:t>
            </a:r>
            <a:r>
              <a:rPr lang="en-US" b="1" dirty="0"/>
              <a:t>Yes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/>
              <a:t>Close the Property Sheet pane.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/>
              <a:t>Click the </a:t>
            </a:r>
            <a:r>
              <a:rPr lang="en-US" b="1" u="sng" dirty="0"/>
              <a:t>Run</a:t>
            </a:r>
            <a:r>
              <a:rPr lang="en-US" dirty="0"/>
              <a:t> button.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B80683-96F8-4FD2-A0C4-AE69745A72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182491A-FDC1-4351-9DFE-500035F0071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688" y="1447800"/>
            <a:ext cx="2098623" cy="42672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101615"/>
            <a:ext cx="10972800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25" dirty="0"/>
              <a:t>Use a Parameter Query:</a:t>
            </a:r>
            <a:br>
              <a:rPr lang="en-US" spc="-25" dirty="0"/>
            </a:br>
            <a:r>
              <a:rPr lang="en-US" spc="-25" dirty="0"/>
              <a:t>Part 1</a:t>
            </a:r>
            <a:endParaRPr spc="-25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2CCE530-0522-4337-837D-048DBC40055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241300" indent="-228600">
              <a:spcBef>
                <a:spcPts val="95"/>
              </a:spcBef>
              <a:tabLst>
                <a:tab pos="241935" algn="l"/>
              </a:tabLst>
            </a:pPr>
            <a:r>
              <a:rPr lang="en-US" spc="-20" dirty="0">
                <a:cs typeface="Calibri"/>
              </a:rPr>
              <a:t>Parameter queries prompt for query criteria to use when query is run rather than writing it into the query directly.</a:t>
            </a:r>
          </a:p>
          <a:p>
            <a:pPr marL="241300" indent="-228600">
              <a:spcBef>
                <a:spcPts val="95"/>
              </a:spcBef>
              <a:tabLst>
                <a:tab pos="241935" algn="l"/>
              </a:tabLst>
            </a:pPr>
            <a:r>
              <a:rPr lang="en-US" dirty="0"/>
              <a:t>Syntax for criteria:</a:t>
            </a:r>
            <a:br>
              <a:rPr lang="en-US" dirty="0"/>
            </a:br>
            <a:r>
              <a:rPr lang="en-US" dirty="0">
                <a:latin typeface="Consolas" panose="020B0609020204030204" pitchFamily="49" charset="0"/>
              </a:rPr>
              <a:t>[Prompt to ask user]</a:t>
            </a:r>
            <a:endParaRPr lang="en-US" spc="-20" dirty="0">
              <a:latin typeface="Consolas" panose="020B0609020204030204" pitchFamily="49" charset="0"/>
              <a:cs typeface="Calibri"/>
            </a:endParaRPr>
          </a:p>
          <a:p>
            <a:pPr marL="241300" indent="-228600">
              <a:spcBef>
                <a:spcPts val="95"/>
              </a:spcBef>
              <a:tabLst>
                <a:tab pos="241935" algn="l"/>
              </a:tabLst>
            </a:pPr>
            <a:endParaRPr lang="en-US" spc="-20" dirty="0"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 a query, add parameter criteria on the field to be filtered.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Put the prompt that users will be asked inside of square brackets (e.g., </a:t>
            </a:r>
            <a:r>
              <a:rPr lang="en-US" dirty="0">
                <a:latin typeface="Consolas" panose="020B0609020204030204" pitchFamily="49" charset="0"/>
              </a:rPr>
              <a:t>[Enter the school year] </a:t>
            </a:r>
            <a:r>
              <a:rPr lang="en-US" dirty="0"/>
              <a:t>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FA6560-AABF-41DD-A588-0D5F4586B3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A54203E4-FF08-4609-963E-89038F89F34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101615"/>
            <a:ext cx="10972800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25" dirty="0"/>
              <a:t>Use a Parameter Query:</a:t>
            </a:r>
            <a:br>
              <a:rPr lang="en-US" spc="-25" dirty="0"/>
            </a:br>
            <a:r>
              <a:rPr lang="en-US" spc="-25" dirty="0"/>
              <a:t>Part 2</a:t>
            </a:r>
            <a:endParaRPr spc="-25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ED63B95-9C4C-4FD0-B051-9AD4679E4D5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27050" indent="-514350">
              <a:spcBef>
                <a:spcPts val="95"/>
              </a:spcBef>
              <a:buFont typeface="+mj-lt"/>
              <a:buAutoNum type="arabicPeriod" startAt="3"/>
              <a:tabLst>
                <a:tab pos="241935" algn="l"/>
              </a:tabLst>
            </a:pPr>
            <a:r>
              <a:rPr lang="en-US" spc="-5" dirty="0">
                <a:latin typeface="+mj-lt"/>
                <a:cs typeface="Calibri"/>
              </a:rPr>
              <a:t>Click</a:t>
            </a:r>
            <a:r>
              <a:rPr lang="en-US" dirty="0">
                <a:latin typeface="+mj-lt"/>
                <a:cs typeface="Calibri"/>
              </a:rPr>
              <a:t> the </a:t>
            </a:r>
            <a:r>
              <a:rPr lang="en-US" b="1" u="sng" spc="-5" dirty="0">
                <a:latin typeface="+mj-lt"/>
                <a:cs typeface="Calibri"/>
              </a:rPr>
              <a:t>Run</a:t>
            </a:r>
            <a:r>
              <a:rPr lang="en-US" spc="-5" dirty="0">
                <a:latin typeface="+mj-lt"/>
                <a:cs typeface="Calibri"/>
              </a:rPr>
              <a:t> button.</a:t>
            </a:r>
            <a:endParaRPr lang="en-US" b="1" u="sng" dirty="0">
              <a:latin typeface="+mj-lt"/>
              <a:cs typeface="Calibri"/>
            </a:endParaRPr>
          </a:p>
          <a:p>
            <a:pPr marL="527050" indent="-514350">
              <a:lnSpc>
                <a:spcPts val="3195"/>
              </a:lnSpc>
              <a:buFont typeface="+mj-lt"/>
              <a:buAutoNum type="arabicPeriod" startAt="3"/>
              <a:tabLst>
                <a:tab pos="241935" algn="l"/>
              </a:tabLst>
            </a:pPr>
            <a:r>
              <a:rPr lang="en-US" spc="-5" dirty="0">
                <a:latin typeface="+mj-lt"/>
                <a:cs typeface="Calibri"/>
              </a:rPr>
              <a:t>When prompted, enter a valid criteria.</a:t>
            </a:r>
          </a:p>
          <a:p>
            <a:pPr marL="527050" indent="-514350">
              <a:lnSpc>
                <a:spcPts val="3195"/>
              </a:lnSpc>
              <a:buFont typeface="+mj-lt"/>
              <a:buAutoNum type="arabicPeriod" startAt="3"/>
              <a:tabLst>
                <a:tab pos="241935" algn="l"/>
              </a:tabLst>
            </a:pPr>
            <a:r>
              <a:rPr lang="en-US" spc="-5" dirty="0">
                <a:latin typeface="+mj-lt"/>
                <a:cs typeface="Calibri"/>
              </a:rPr>
              <a:t>Click</a:t>
            </a:r>
            <a:r>
              <a:rPr lang="en-US" dirty="0">
                <a:latin typeface="+mj-lt"/>
                <a:cs typeface="Calibri"/>
              </a:rPr>
              <a:t> the </a:t>
            </a:r>
            <a:r>
              <a:rPr lang="en-US" b="1" u="sng" spc="-10" dirty="0">
                <a:latin typeface="+mj-lt"/>
                <a:cs typeface="Calibri"/>
              </a:rPr>
              <a:t>OK</a:t>
            </a:r>
            <a:r>
              <a:rPr lang="en-US" spc="-10" dirty="0">
                <a:latin typeface="+mj-lt"/>
                <a:cs typeface="Calibri"/>
              </a:rPr>
              <a:t> button.</a:t>
            </a:r>
          </a:p>
          <a:p>
            <a:pPr marL="12700" indent="0">
              <a:lnSpc>
                <a:spcPts val="3195"/>
              </a:lnSpc>
              <a:buNone/>
              <a:tabLst>
                <a:tab pos="241935" algn="l"/>
              </a:tabLst>
            </a:pPr>
            <a:endParaRPr lang="en-US" spc="-10" dirty="0">
              <a:latin typeface="+mj-lt"/>
              <a:cs typeface="Calibri"/>
            </a:endParaRPr>
          </a:p>
          <a:p>
            <a:pPr marL="469900" indent="-457200">
              <a:lnSpc>
                <a:spcPts val="3195"/>
              </a:lnSpc>
              <a:tabLst>
                <a:tab pos="241935" algn="l"/>
              </a:tabLst>
            </a:pPr>
            <a:r>
              <a:rPr lang="en-US" spc="-10" dirty="0">
                <a:latin typeface="+mj-lt"/>
                <a:cs typeface="Calibri"/>
              </a:rPr>
              <a:t>The results will now only show records which meet the entered criteria.</a:t>
            </a:r>
            <a:endParaRPr lang="en-US" dirty="0">
              <a:latin typeface="+mj-lt"/>
              <a:cs typeface="Calibri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051DDD-BD5A-4815-B369-412E2E55DA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A04254E-99C8-4612-9437-F186A52FAB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69D3B-484E-4008-A3E7-8ACDCAF28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Enable Active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2EB5B-E3C9-4F9E-AF36-D6D9A3C4745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By default, Access does not run queries that will modify existing data.</a:t>
            </a:r>
          </a:p>
          <a:p>
            <a:r>
              <a:rPr lang="en-US" dirty="0"/>
              <a:t>You must enable active content to run update or delete queries.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If present, click the </a:t>
            </a:r>
            <a:r>
              <a:rPr lang="en-US" b="1" u="sng" dirty="0"/>
              <a:t>Enable Content</a:t>
            </a:r>
            <a:r>
              <a:rPr lang="en-US" dirty="0"/>
              <a:t> button in the Security Warning bar near top of screen.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BFFDB6B-049F-45D9-B052-C2F943CB00A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355504-472D-4CE2-87A5-C15E90AC2A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262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101615"/>
            <a:ext cx="10972800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35" dirty="0"/>
              <a:t>Create a Query to Update Records:</a:t>
            </a:r>
            <a:br>
              <a:rPr lang="en-US" spc="-35" dirty="0"/>
            </a:br>
            <a:r>
              <a:rPr lang="en-US" spc="-35" dirty="0"/>
              <a:t>Part 1</a:t>
            </a:r>
            <a:endParaRPr spc="-25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9E2121D9-B3B2-40BE-A3E3-D5A27FD6C83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241300" indent="-228600">
              <a:spcBef>
                <a:spcPts val="95"/>
              </a:spcBef>
              <a:tabLst>
                <a:tab pos="241935" algn="l"/>
              </a:tabLst>
            </a:pPr>
            <a:r>
              <a:rPr lang="en-US" spc="-20" dirty="0">
                <a:latin typeface="+mj-lt"/>
                <a:cs typeface="Calibri"/>
              </a:rPr>
              <a:t>Update queries modify the values of existing records.</a:t>
            </a:r>
          </a:p>
          <a:p>
            <a:pPr marL="241300" indent="-228600">
              <a:spcBef>
                <a:spcPts val="95"/>
              </a:spcBef>
              <a:tabLst>
                <a:tab pos="241935" algn="l"/>
              </a:tabLst>
            </a:pPr>
            <a:endParaRPr lang="en-US" spc="-20" dirty="0">
              <a:latin typeface="+mj-lt"/>
              <a:cs typeface="Calibri"/>
            </a:endParaRPr>
          </a:p>
          <a:p>
            <a:pPr marL="527050" indent="-514350">
              <a:spcBef>
                <a:spcPts val="95"/>
              </a:spcBef>
              <a:buFont typeface="+mj-lt"/>
              <a:buAutoNum type="arabicPeriod"/>
              <a:tabLst>
                <a:tab pos="241935" algn="l"/>
              </a:tabLst>
            </a:pPr>
            <a:r>
              <a:rPr lang="en-US" spc="-20" dirty="0">
                <a:latin typeface="+mj-lt"/>
                <a:cs typeface="Calibri"/>
              </a:rPr>
              <a:t>Go to the </a:t>
            </a:r>
            <a:r>
              <a:rPr lang="en-US" b="1" spc="-20" dirty="0">
                <a:latin typeface="+mj-lt"/>
                <a:cs typeface="Calibri"/>
              </a:rPr>
              <a:t>Create</a:t>
            </a:r>
            <a:r>
              <a:rPr lang="en-US" spc="-30" dirty="0">
                <a:latin typeface="+mj-lt"/>
                <a:cs typeface="Calibri"/>
              </a:rPr>
              <a:t> </a:t>
            </a:r>
            <a:r>
              <a:rPr lang="en-US" spc="-10" dirty="0">
                <a:latin typeface="+mj-lt"/>
                <a:cs typeface="Calibri"/>
              </a:rPr>
              <a:t>ribbon.</a:t>
            </a:r>
            <a:endParaRPr lang="en-US" dirty="0">
              <a:latin typeface="+mj-lt"/>
              <a:cs typeface="Calibri"/>
            </a:endParaRPr>
          </a:p>
          <a:p>
            <a:pPr marL="527050" indent="-514350">
              <a:buFont typeface="+mj-lt"/>
              <a:buAutoNum type="arabicPeriod"/>
              <a:tabLst>
                <a:tab pos="241935" algn="l"/>
              </a:tabLst>
            </a:pPr>
            <a:r>
              <a:rPr lang="en-US" spc="-5" dirty="0">
                <a:latin typeface="+mj-lt"/>
                <a:cs typeface="Calibri"/>
              </a:rPr>
              <a:t>In the </a:t>
            </a:r>
            <a:r>
              <a:rPr lang="en-US" b="1" spc="-5" dirty="0">
                <a:latin typeface="+mj-lt"/>
                <a:cs typeface="Calibri"/>
              </a:rPr>
              <a:t>Queries</a:t>
            </a:r>
            <a:r>
              <a:rPr lang="en-US" spc="-5" dirty="0">
                <a:latin typeface="+mj-lt"/>
                <a:cs typeface="Calibri"/>
              </a:rPr>
              <a:t> section, click the </a:t>
            </a:r>
            <a:r>
              <a:rPr lang="en-US" b="1" u="sng" spc="-5" dirty="0">
                <a:latin typeface="+mj-lt"/>
                <a:cs typeface="Calibri"/>
              </a:rPr>
              <a:t>Query</a:t>
            </a:r>
            <a:r>
              <a:rPr lang="en-US" b="1" u="sng" spc="15" dirty="0">
                <a:latin typeface="+mj-lt"/>
                <a:cs typeface="Calibri"/>
              </a:rPr>
              <a:t> </a:t>
            </a:r>
            <a:r>
              <a:rPr lang="en-US" b="1" u="sng" spc="-10" dirty="0">
                <a:latin typeface="+mj-lt"/>
                <a:cs typeface="Calibri"/>
              </a:rPr>
              <a:t>Design </a:t>
            </a:r>
            <a:r>
              <a:rPr lang="en-US" spc="-10" dirty="0">
                <a:latin typeface="+mj-lt"/>
                <a:cs typeface="Calibri"/>
              </a:rPr>
              <a:t>button.</a:t>
            </a:r>
          </a:p>
          <a:p>
            <a:pPr marL="527050" indent="-514350">
              <a:buFont typeface="+mj-lt"/>
              <a:buAutoNum type="arabicPeriod"/>
              <a:tabLst>
                <a:tab pos="241935" algn="l"/>
              </a:tabLst>
            </a:pPr>
            <a:r>
              <a:rPr lang="en-US" spc="-5" dirty="0">
                <a:latin typeface="+mj-lt"/>
                <a:cs typeface="Calibri"/>
              </a:rPr>
              <a:t>Add the </a:t>
            </a:r>
            <a:r>
              <a:rPr lang="en-US" spc="-15" dirty="0">
                <a:latin typeface="+mj-lt"/>
                <a:cs typeface="Calibri"/>
              </a:rPr>
              <a:t>table </a:t>
            </a:r>
            <a:r>
              <a:rPr lang="en-US" spc="-5" dirty="0">
                <a:latin typeface="+mj-lt"/>
                <a:cs typeface="Calibri"/>
              </a:rPr>
              <a:t>containing records to update</a:t>
            </a:r>
            <a:r>
              <a:rPr lang="en-US" spc="-15" dirty="0">
                <a:latin typeface="+mj-lt"/>
                <a:cs typeface="Calibri"/>
              </a:rPr>
              <a:t>.</a:t>
            </a:r>
            <a:endParaRPr lang="en-US" dirty="0">
              <a:latin typeface="+mj-lt"/>
              <a:cs typeface="Calibri"/>
            </a:endParaRPr>
          </a:p>
          <a:p>
            <a:pPr marL="527050" marR="5080" indent="-514350">
              <a:lnSpc>
                <a:spcPts val="2690"/>
              </a:lnSpc>
              <a:buFont typeface="+mj-lt"/>
              <a:buAutoNum type="arabicPeriod"/>
              <a:tabLst>
                <a:tab pos="241935" algn="l"/>
              </a:tabLst>
            </a:pPr>
            <a:r>
              <a:rPr lang="en-US" spc="-15" dirty="0">
                <a:latin typeface="+mj-lt"/>
                <a:cs typeface="Calibri"/>
              </a:rPr>
              <a:t>In the Query Type section, click the </a:t>
            </a:r>
            <a:r>
              <a:rPr lang="en-US" b="1" u="sng" spc="-15" dirty="0">
                <a:latin typeface="+mj-lt"/>
                <a:cs typeface="Calibri"/>
              </a:rPr>
              <a:t>Update</a:t>
            </a:r>
            <a:r>
              <a:rPr lang="en-US" spc="-15" dirty="0">
                <a:latin typeface="+mj-lt"/>
                <a:cs typeface="Calibri"/>
              </a:rPr>
              <a:t> button.</a:t>
            </a:r>
            <a:endParaRPr lang="en-US" spc="-20" dirty="0">
              <a:latin typeface="+mj-lt"/>
              <a:cs typeface="Calibri"/>
            </a:endParaRPr>
          </a:p>
          <a:p>
            <a:pPr marL="527050" indent="-514350">
              <a:lnSpc>
                <a:spcPts val="3025"/>
              </a:lnSpc>
              <a:spcBef>
                <a:spcPts val="95"/>
              </a:spcBef>
              <a:buFont typeface="+mj-lt"/>
              <a:buAutoNum type="arabicPeriod"/>
              <a:tabLst>
                <a:tab pos="241935" algn="l"/>
              </a:tabLst>
            </a:pPr>
            <a:r>
              <a:rPr lang="en-US" spc="-5" dirty="0">
                <a:latin typeface="+mj-lt"/>
                <a:cs typeface="Calibri"/>
              </a:rPr>
              <a:t>Select the field you wish to update.</a:t>
            </a:r>
          </a:p>
          <a:p>
            <a:pPr marL="527050" indent="-514350">
              <a:lnSpc>
                <a:spcPts val="3025"/>
              </a:lnSpc>
              <a:spcBef>
                <a:spcPts val="95"/>
              </a:spcBef>
              <a:buFont typeface="+mj-lt"/>
              <a:buAutoNum type="arabicPeriod"/>
              <a:tabLst>
                <a:tab pos="241935" algn="l"/>
              </a:tabLst>
            </a:pPr>
            <a:r>
              <a:rPr lang="en-US" spc="-5" dirty="0">
                <a:latin typeface="+mj-lt"/>
                <a:cs typeface="Calibri"/>
              </a:rPr>
              <a:t>In </a:t>
            </a:r>
            <a:r>
              <a:rPr lang="en-US" i="1" spc="-15" dirty="0">
                <a:latin typeface="+mj-lt"/>
                <a:cs typeface="Calibri"/>
              </a:rPr>
              <a:t>Update </a:t>
            </a:r>
            <a:r>
              <a:rPr lang="en-US" i="1" spc="-85" dirty="0">
                <a:latin typeface="+mj-lt"/>
                <a:cs typeface="Calibri"/>
              </a:rPr>
              <a:t>To</a:t>
            </a:r>
            <a:r>
              <a:rPr lang="en-US" spc="-85" dirty="0">
                <a:latin typeface="+mj-lt"/>
                <a:cs typeface="Calibri"/>
              </a:rPr>
              <a:t> </a:t>
            </a:r>
            <a:r>
              <a:rPr lang="en-US" spc="-15" dirty="0">
                <a:latin typeface="+mj-lt"/>
                <a:cs typeface="Calibri"/>
              </a:rPr>
              <a:t>field, enter the new value.</a:t>
            </a:r>
            <a:endParaRPr lang="en-US" dirty="0">
              <a:latin typeface="+mj-lt"/>
              <a:cs typeface="Calibri"/>
            </a:endParaRPr>
          </a:p>
          <a:p>
            <a:pPr marL="527050" indent="-514350">
              <a:lnSpc>
                <a:spcPts val="3025"/>
              </a:lnSpc>
              <a:spcBef>
                <a:spcPts val="95"/>
              </a:spcBef>
              <a:buFont typeface="+mj-lt"/>
              <a:buAutoNum type="arabicPeriod"/>
              <a:tabLst>
                <a:tab pos="241935" algn="l"/>
              </a:tabLst>
            </a:pPr>
            <a:r>
              <a:rPr lang="en-US" spc="-10" dirty="0">
                <a:latin typeface="+mj-lt"/>
                <a:cs typeface="Calibri"/>
              </a:rPr>
              <a:t>In </a:t>
            </a:r>
            <a:r>
              <a:rPr lang="en-US" i="1" spc="-10" dirty="0">
                <a:latin typeface="+mj-lt"/>
                <a:cs typeface="Calibri"/>
              </a:rPr>
              <a:t>Criteria</a:t>
            </a:r>
            <a:r>
              <a:rPr lang="en-US" spc="-10" dirty="0">
                <a:latin typeface="+mj-lt"/>
                <a:cs typeface="Calibri"/>
              </a:rPr>
              <a:t> field,</a:t>
            </a:r>
            <a:r>
              <a:rPr lang="en-US" b="1" spc="55" dirty="0">
                <a:latin typeface="+mj-lt"/>
                <a:cs typeface="Calibri"/>
              </a:rPr>
              <a:t> </a:t>
            </a:r>
            <a:r>
              <a:rPr lang="en-US" spc="-15" dirty="0">
                <a:latin typeface="+mj-lt"/>
                <a:cs typeface="Calibri"/>
              </a:rPr>
              <a:t>enter old value to replace.</a:t>
            </a:r>
            <a:endParaRPr lang="en-US" dirty="0">
              <a:latin typeface="+mj-lt"/>
              <a:cs typeface="Calibri"/>
            </a:endParaRPr>
          </a:p>
          <a:p>
            <a:pPr marL="241300" marR="5080" indent="-228600">
              <a:lnSpc>
                <a:spcPts val="2690"/>
              </a:lnSpc>
              <a:tabLst>
                <a:tab pos="241935" algn="l"/>
              </a:tabLst>
            </a:pPr>
            <a:endParaRPr lang="en-US" dirty="0">
              <a:latin typeface="+mj-lt"/>
              <a:cs typeface="Calibri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C66B7F1-3CA5-4DFA-868A-047CF1CDFC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6FFB03-BA08-4418-B49F-74DF34BD28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101615"/>
            <a:ext cx="10972800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35" dirty="0"/>
              <a:t>Create a Query to Update Records:</a:t>
            </a:r>
            <a:br>
              <a:rPr lang="en-US" spc="-35" dirty="0"/>
            </a:br>
            <a:r>
              <a:rPr lang="en-US" spc="-35" dirty="0"/>
              <a:t>Part 2</a:t>
            </a:r>
            <a:endParaRPr spc="-25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0768FB-0003-4B2A-B57C-F0003F5CCEF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27050" indent="-514350">
              <a:spcBef>
                <a:spcPts val="95"/>
              </a:spcBef>
              <a:buFont typeface="+mj-lt"/>
              <a:buAutoNum type="arabicPeriod" startAt="8"/>
              <a:tabLst>
                <a:tab pos="241935" algn="l"/>
              </a:tabLst>
            </a:pPr>
            <a:r>
              <a:rPr lang="en-US" spc="-5" dirty="0">
                <a:cs typeface="Calibri"/>
              </a:rPr>
              <a:t>Click</a:t>
            </a:r>
            <a:r>
              <a:rPr lang="en-US" dirty="0">
                <a:cs typeface="Calibri"/>
              </a:rPr>
              <a:t> the </a:t>
            </a:r>
            <a:r>
              <a:rPr lang="en-US" b="1" u="sng" spc="-5" dirty="0">
                <a:cs typeface="Calibri"/>
              </a:rPr>
              <a:t>Run</a:t>
            </a:r>
            <a:r>
              <a:rPr lang="en-US" spc="-5" dirty="0">
                <a:cs typeface="Calibri"/>
              </a:rPr>
              <a:t> button.</a:t>
            </a:r>
          </a:p>
          <a:p>
            <a:pPr marL="527050" marR="5080" indent="-514350">
              <a:lnSpc>
                <a:spcPts val="3020"/>
              </a:lnSpc>
              <a:buFont typeface="+mj-lt"/>
              <a:buAutoNum type="arabicPeriod" startAt="8"/>
              <a:tabLst>
                <a:tab pos="241935" algn="l"/>
              </a:tabLst>
            </a:pPr>
            <a:r>
              <a:rPr lang="en-US" spc="-5" dirty="0">
                <a:cs typeface="Calibri"/>
              </a:rPr>
              <a:t>Access will </a:t>
            </a:r>
            <a:r>
              <a:rPr lang="en-US" spc="-15" dirty="0">
                <a:cs typeface="Calibri"/>
              </a:rPr>
              <a:t>display a warning </a:t>
            </a:r>
            <a:r>
              <a:rPr lang="en-US" spc="-10" dirty="0">
                <a:cs typeface="Calibri"/>
              </a:rPr>
              <a:t>about </a:t>
            </a:r>
            <a:r>
              <a:rPr lang="en-US" spc="-15" dirty="0">
                <a:cs typeface="Calibri"/>
              </a:rPr>
              <a:t>how many </a:t>
            </a:r>
            <a:r>
              <a:rPr lang="en-US" spc="-25" dirty="0">
                <a:cs typeface="Calibri"/>
              </a:rPr>
              <a:t>rows </a:t>
            </a:r>
            <a:r>
              <a:rPr lang="en-US" spc="-20" dirty="0">
                <a:cs typeface="Calibri"/>
              </a:rPr>
              <a:t>are </a:t>
            </a:r>
            <a:r>
              <a:rPr lang="en-US" spc="-15" dirty="0">
                <a:cs typeface="Calibri"/>
              </a:rPr>
              <a:t>going to </a:t>
            </a:r>
            <a:r>
              <a:rPr lang="en-US" spc="-10" dirty="0">
                <a:cs typeface="Calibri"/>
              </a:rPr>
              <a:t>be </a:t>
            </a:r>
            <a:r>
              <a:rPr lang="en-US" spc="-15" dirty="0">
                <a:cs typeface="Calibri"/>
              </a:rPr>
              <a:t>updated. </a:t>
            </a:r>
            <a:r>
              <a:rPr lang="en-US" spc="-5" dirty="0">
                <a:cs typeface="Calibri"/>
              </a:rPr>
              <a:t>Click</a:t>
            </a:r>
            <a:r>
              <a:rPr lang="en-US" dirty="0">
                <a:cs typeface="Calibri"/>
              </a:rPr>
              <a:t> the </a:t>
            </a:r>
            <a:r>
              <a:rPr lang="en-US" b="1" u="sng" spc="-70" dirty="0">
                <a:uFill>
                  <a:solidFill>
                    <a:srgbClr val="000000"/>
                  </a:solidFill>
                </a:uFill>
                <a:cs typeface="Calibri"/>
              </a:rPr>
              <a:t>Y</a:t>
            </a:r>
            <a:r>
              <a:rPr lang="en-US" b="1" u="sng" spc="-70" dirty="0">
                <a:cs typeface="Calibri"/>
              </a:rPr>
              <a:t>es</a:t>
            </a:r>
            <a:r>
              <a:rPr lang="en-US" spc="-70" dirty="0">
                <a:cs typeface="Calibri"/>
              </a:rPr>
              <a:t> button to finish updating the records.</a:t>
            </a:r>
            <a:endParaRPr lang="en-US" b="1" u="sng" dirty="0">
              <a:cs typeface="Calibri"/>
            </a:endParaRP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3741DC-FC44-442A-9025-3182BA2643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318193E-272A-4221-A555-6A7518B09E6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095" y="2943305"/>
            <a:ext cx="4523809" cy="127619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9F3D8EEB-9439-4251-9907-B1F63FB8F1A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Delete queries remove existing records from the database.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Go to the </a:t>
            </a:r>
            <a:r>
              <a:rPr lang="en-US" b="1" dirty="0"/>
              <a:t>Create</a:t>
            </a:r>
            <a:r>
              <a:rPr lang="en-US" dirty="0"/>
              <a:t> ribbon.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 the </a:t>
            </a:r>
            <a:r>
              <a:rPr lang="en-US" b="1" dirty="0"/>
              <a:t>Queries</a:t>
            </a:r>
            <a:r>
              <a:rPr lang="en-US" dirty="0"/>
              <a:t> section, click the </a:t>
            </a:r>
            <a:r>
              <a:rPr lang="en-US" b="1" u="sng" dirty="0"/>
              <a:t>Query Design</a:t>
            </a:r>
            <a:r>
              <a:rPr lang="en-US" dirty="0"/>
              <a:t> button.</a:t>
            </a:r>
            <a:endParaRPr lang="en-US" b="1" u="sng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Add the table containing records to be deleted.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Add field(s) you are going to set criteria 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 the Query Type section, click the </a:t>
            </a:r>
            <a:r>
              <a:rPr lang="en-US" b="1" u="sng" dirty="0"/>
              <a:t>Delete</a:t>
            </a:r>
            <a:r>
              <a:rPr lang="en-US" dirty="0"/>
              <a:t> button.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Add criteria for records to delete.</a:t>
            </a:r>
          </a:p>
          <a:p>
            <a:endParaRPr lang="en-US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101615"/>
            <a:ext cx="10972800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35" dirty="0"/>
              <a:t>Create a query to delete records:</a:t>
            </a:r>
            <a:br>
              <a:rPr lang="en-US" spc="-35" dirty="0"/>
            </a:br>
            <a:r>
              <a:rPr lang="en-US" spc="-35" dirty="0"/>
              <a:t>Part 1</a:t>
            </a:r>
            <a:endParaRPr spc="-25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F80587-90CD-480F-B12B-669B4270B2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99B91D15-07AE-48DC-B394-2E02007BB7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101615"/>
            <a:ext cx="10972800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35" dirty="0"/>
              <a:t>Create a query to delete records:</a:t>
            </a:r>
            <a:br>
              <a:rPr lang="en-US" spc="-35" dirty="0"/>
            </a:br>
            <a:r>
              <a:rPr lang="en-US" spc="-35" dirty="0"/>
              <a:t>Part 2</a:t>
            </a:r>
            <a:endParaRPr spc="-25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DA43D6-DEB2-4266-87DE-08E1B3DAB7E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27050" indent="-514350">
              <a:spcBef>
                <a:spcPts val="95"/>
              </a:spcBef>
              <a:buFont typeface="+mj-lt"/>
              <a:buAutoNum type="arabicPeriod" startAt="8"/>
              <a:tabLst>
                <a:tab pos="241935" algn="l"/>
              </a:tabLst>
            </a:pPr>
            <a:r>
              <a:rPr lang="en-US" spc="-5" dirty="0">
                <a:cs typeface="Calibri"/>
              </a:rPr>
              <a:t>Click</a:t>
            </a:r>
            <a:r>
              <a:rPr lang="en-US" dirty="0">
                <a:cs typeface="Calibri"/>
              </a:rPr>
              <a:t> the </a:t>
            </a:r>
            <a:r>
              <a:rPr lang="en-US" b="1" u="sng" spc="-5" dirty="0">
                <a:cs typeface="Calibri"/>
              </a:rPr>
              <a:t>Run</a:t>
            </a:r>
            <a:r>
              <a:rPr lang="en-US" spc="-5" dirty="0">
                <a:cs typeface="Calibri"/>
              </a:rPr>
              <a:t> button.</a:t>
            </a:r>
          </a:p>
          <a:p>
            <a:pPr marL="527050" marR="5080" indent="-514350">
              <a:lnSpc>
                <a:spcPts val="3020"/>
              </a:lnSpc>
              <a:buFont typeface="+mj-lt"/>
              <a:buAutoNum type="arabicPeriod" startAt="8"/>
              <a:tabLst>
                <a:tab pos="241935" algn="l"/>
              </a:tabLst>
            </a:pPr>
            <a:r>
              <a:rPr lang="en-US" spc="-5" dirty="0">
                <a:cs typeface="Calibri"/>
              </a:rPr>
              <a:t>Access will </a:t>
            </a:r>
            <a:r>
              <a:rPr lang="en-US" spc="-15" dirty="0">
                <a:cs typeface="Calibri"/>
              </a:rPr>
              <a:t>display a warning </a:t>
            </a:r>
            <a:r>
              <a:rPr lang="en-US" spc="-10" dirty="0">
                <a:cs typeface="Calibri"/>
              </a:rPr>
              <a:t>about </a:t>
            </a:r>
            <a:r>
              <a:rPr lang="en-US" spc="-15" dirty="0">
                <a:cs typeface="Calibri"/>
              </a:rPr>
              <a:t>how many </a:t>
            </a:r>
            <a:r>
              <a:rPr lang="en-US" spc="-25" dirty="0">
                <a:cs typeface="Calibri"/>
              </a:rPr>
              <a:t>rows </a:t>
            </a:r>
            <a:r>
              <a:rPr lang="en-US" spc="-20" dirty="0">
                <a:cs typeface="Calibri"/>
              </a:rPr>
              <a:t>are </a:t>
            </a:r>
            <a:r>
              <a:rPr lang="en-US" spc="-15" dirty="0">
                <a:cs typeface="Calibri"/>
              </a:rPr>
              <a:t>going to </a:t>
            </a:r>
            <a:r>
              <a:rPr lang="en-US" spc="-10" dirty="0">
                <a:cs typeface="Calibri"/>
              </a:rPr>
              <a:t>be </a:t>
            </a:r>
            <a:r>
              <a:rPr lang="en-US" spc="-15" dirty="0">
                <a:cs typeface="Calibri"/>
              </a:rPr>
              <a:t>deleted. </a:t>
            </a:r>
            <a:r>
              <a:rPr lang="en-US" spc="-5" dirty="0">
                <a:cs typeface="Calibri"/>
              </a:rPr>
              <a:t>Click</a:t>
            </a:r>
            <a:r>
              <a:rPr lang="en-US" dirty="0">
                <a:cs typeface="Calibri"/>
              </a:rPr>
              <a:t> the </a:t>
            </a:r>
            <a:r>
              <a:rPr lang="en-US" b="1" u="sng" spc="-70" dirty="0">
                <a:uFill>
                  <a:solidFill>
                    <a:srgbClr val="000000"/>
                  </a:solidFill>
                </a:uFill>
                <a:cs typeface="Calibri"/>
              </a:rPr>
              <a:t>Y</a:t>
            </a:r>
            <a:r>
              <a:rPr lang="en-US" b="1" u="sng" spc="-70" dirty="0">
                <a:cs typeface="Calibri"/>
              </a:rPr>
              <a:t>es</a:t>
            </a:r>
            <a:r>
              <a:rPr lang="en-US" spc="-70" dirty="0">
                <a:cs typeface="Calibri"/>
              </a:rPr>
              <a:t> button to finish deleting the records.</a:t>
            </a:r>
            <a:endParaRPr lang="en-US" b="1" u="sng" dirty="0">
              <a:cs typeface="Calibri"/>
            </a:endParaRP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165654-33EF-4537-8767-6BABEC0D6D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D591AD9-A0F1-4652-97B9-D50A3598F2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095" y="2714733"/>
            <a:ext cx="4523809" cy="173333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3553" y="6201343"/>
            <a:ext cx="2975610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i="1" u="heavy" spc="25" dirty="0">
                <a:solidFill>
                  <a:srgbClr val="EFB11C"/>
                </a:solidFill>
                <a:uFill>
                  <a:solidFill>
                    <a:srgbClr val="EFB11C"/>
                  </a:solidFill>
                </a:uFill>
                <a:latin typeface="Times New Roman"/>
                <a:cs typeface="Times New Roman"/>
              </a:rPr>
              <a:t>'ff'</a:t>
            </a:r>
            <a:r>
              <a:rPr sz="2000" b="1" i="1" spc="-240" dirty="0">
                <a:solidFill>
                  <a:srgbClr val="EFB11C"/>
                </a:solidFill>
                <a:latin typeface="Times New Roman"/>
                <a:cs typeface="Times New Roman"/>
              </a:rPr>
              <a:t> </a:t>
            </a:r>
            <a:r>
              <a:rPr sz="2300" spc="-100" dirty="0">
                <a:solidFill>
                  <a:srgbClr val="DDE9F0"/>
                </a:solidFill>
                <a:latin typeface="Times New Roman"/>
                <a:cs typeface="Times New Roman"/>
              </a:rPr>
              <a:t>WestVuginiaUniversity.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0351" y="6607533"/>
            <a:ext cx="902969" cy="210185"/>
          </a:xfrm>
          <a:prstGeom prst="rect">
            <a:avLst/>
          </a:prstGeom>
          <a:solidFill>
            <a:srgbClr val="082F5B"/>
          </a:solidFill>
        </p:spPr>
        <p:txBody>
          <a:bodyPr vert="horz" wrap="square" lIns="0" tIns="8255" rIns="0" bIns="0" rtlCol="0">
            <a:spAutoFit/>
          </a:bodyPr>
          <a:lstStyle/>
          <a:p>
            <a:pPr marL="22225">
              <a:lnSpc>
                <a:spcPct val="100000"/>
              </a:lnSpc>
              <a:spcBef>
                <a:spcPts val="65"/>
              </a:spcBef>
            </a:pPr>
            <a:r>
              <a:rPr sz="1150" b="1" spc="25" dirty="0">
                <a:solidFill>
                  <a:srgbClr val="DDE9F0"/>
                </a:solidFill>
                <a:latin typeface="Arial"/>
                <a:cs typeface="Arial"/>
              </a:rPr>
              <a:t>COMPUTER</a:t>
            </a:r>
            <a:endParaRPr sz="11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37723" y="6602990"/>
            <a:ext cx="978535" cy="214629"/>
          </a:xfrm>
          <a:prstGeom prst="rect">
            <a:avLst/>
          </a:prstGeom>
          <a:solidFill>
            <a:srgbClr val="051C42"/>
          </a:solidFill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150" b="1" spc="10" dirty="0">
                <a:solidFill>
                  <a:srgbClr val="DDE9F0"/>
                </a:solidFill>
                <a:latin typeface="Arial"/>
                <a:cs typeface="Arial"/>
              </a:rPr>
              <a:t>SCIENCE</a:t>
            </a:r>
            <a:r>
              <a:rPr sz="1150" b="1" spc="-50" dirty="0">
                <a:solidFill>
                  <a:srgbClr val="DDE9F0"/>
                </a:solidFill>
                <a:latin typeface="Arial"/>
                <a:cs typeface="Arial"/>
              </a:rPr>
              <a:t> </a:t>
            </a:r>
            <a:r>
              <a:rPr sz="1150" b="1" spc="25" dirty="0">
                <a:solidFill>
                  <a:srgbClr val="DDE9F0"/>
                </a:solidFill>
                <a:latin typeface="Arial"/>
                <a:cs typeface="Arial"/>
              </a:rPr>
              <a:t>101</a:t>
            </a:r>
            <a:endParaRPr sz="1150">
              <a:latin typeface="Arial"/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26D65-C113-4945-AE5C-F0EF434CB2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0633155-97F6-4E2C-89FE-2F7CCA7C9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>
              <a:spcBef>
                <a:spcPts val="675"/>
              </a:spcBef>
              <a:tabLst>
                <a:tab pos="354965" algn="l"/>
                <a:tab pos="355600" algn="l"/>
              </a:tabLst>
            </a:pPr>
            <a:r>
              <a:rPr lang="en-US" spc="-5" dirty="0"/>
              <a:t>Use results </a:t>
            </a:r>
            <a:r>
              <a:rPr lang="en-US" dirty="0"/>
              <a:t>from </a:t>
            </a:r>
            <a:r>
              <a:rPr lang="en-US" spc="-5" dirty="0"/>
              <a:t>another query in a new</a:t>
            </a:r>
            <a:r>
              <a:rPr lang="en-US" spc="65" dirty="0"/>
              <a:t> </a:t>
            </a:r>
            <a:r>
              <a:rPr lang="en-US" spc="-5" dirty="0"/>
              <a:t>query</a:t>
            </a:r>
            <a:endParaRPr lang="en-US" dirty="0"/>
          </a:p>
          <a:p>
            <a:pPr marL="355600">
              <a:spcBef>
                <a:spcPts val="575"/>
              </a:spcBef>
              <a:tabLst>
                <a:tab pos="354965" algn="l"/>
                <a:tab pos="355600" algn="l"/>
              </a:tabLst>
            </a:pPr>
            <a:r>
              <a:rPr lang="en-US" spc="-5" dirty="0"/>
              <a:t>Copy an existing</a:t>
            </a:r>
            <a:r>
              <a:rPr lang="en-US" spc="10" dirty="0"/>
              <a:t> </a:t>
            </a:r>
            <a:r>
              <a:rPr lang="en-US" spc="-5" dirty="0"/>
              <a:t>query</a:t>
            </a:r>
            <a:endParaRPr lang="en-US" dirty="0"/>
          </a:p>
          <a:p>
            <a:pPr marL="355600">
              <a:spcBef>
                <a:spcPts val="575"/>
              </a:spcBef>
              <a:tabLst>
                <a:tab pos="354965" algn="l"/>
                <a:tab pos="355600" algn="l"/>
              </a:tabLst>
            </a:pPr>
            <a:r>
              <a:rPr lang="en-US" spc="-5" dirty="0"/>
              <a:t>Use wildcards in query</a:t>
            </a:r>
            <a:r>
              <a:rPr lang="en-US" spc="40" dirty="0"/>
              <a:t> </a:t>
            </a:r>
            <a:r>
              <a:rPr lang="en-US" spc="-5" dirty="0"/>
              <a:t>criteria</a:t>
            </a:r>
            <a:endParaRPr lang="en-US" dirty="0"/>
          </a:p>
          <a:p>
            <a:pPr marL="355600">
              <a:spcBef>
                <a:spcPts val="580"/>
              </a:spcBef>
              <a:tabLst>
                <a:tab pos="354965" algn="l"/>
                <a:tab pos="355600" algn="l"/>
              </a:tabLst>
            </a:pPr>
            <a:r>
              <a:rPr lang="en-US" spc="-5" dirty="0"/>
              <a:t>Display unique values in query</a:t>
            </a:r>
            <a:r>
              <a:rPr lang="en-US" spc="75" dirty="0"/>
              <a:t> </a:t>
            </a:r>
            <a:r>
              <a:rPr lang="en-US" dirty="0"/>
              <a:t>results</a:t>
            </a:r>
          </a:p>
          <a:p>
            <a:pPr marL="355600">
              <a:spcBef>
                <a:spcPts val="575"/>
              </a:spcBef>
              <a:tabLst>
                <a:tab pos="354965" algn="l"/>
                <a:tab pos="355600" algn="l"/>
              </a:tabLst>
            </a:pPr>
            <a:r>
              <a:rPr lang="en-US" spc="-5" dirty="0"/>
              <a:t>Use a parameter</a:t>
            </a:r>
            <a:r>
              <a:rPr lang="en-US" spc="25" dirty="0"/>
              <a:t> </a:t>
            </a:r>
            <a:r>
              <a:rPr lang="en-US" spc="-5" dirty="0"/>
              <a:t>query</a:t>
            </a:r>
            <a:endParaRPr lang="en-US" dirty="0"/>
          </a:p>
          <a:p>
            <a:pPr marL="355600">
              <a:spcBef>
                <a:spcPts val="575"/>
              </a:spcBef>
              <a:tabLst>
                <a:tab pos="354965" algn="l"/>
                <a:tab pos="355600" algn="l"/>
              </a:tabLst>
            </a:pPr>
            <a:r>
              <a:rPr lang="en-US" spc="-5" dirty="0"/>
              <a:t>Create a query </a:t>
            </a:r>
            <a:r>
              <a:rPr lang="en-US" dirty="0"/>
              <a:t>to </a:t>
            </a:r>
            <a:r>
              <a:rPr lang="en-US" spc="-5" dirty="0"/>
              <a:t>update</a:t>
            </a:r>
            <a:r>
              <a:rPr lang="en-US" spc="35" dirty="0"/>
              <a:t> </a:t>
            </a:r>
            <a:r>
              <a:rPr lang="en-US" spc="-5" dirty="0"/>
              <a:t>records</a:t>
            </a:r>
            <a:endParaRPr lang="en-US" dirty="0"/>
          </a:p>
          <a:p>
            <a:pPr marL="355600">
              <a:spcBef>
                <a:spcPts val="580"/>
              </a:spcBef>
              <a:tabLst>
                <a:tab pos="354965" algn="l"/>
                <a:tab pos="355600" algn="l"/>
              </a:tabLst>
            </a:pPr>
            <a:r>
              <a:rPr lang="en-US" spc="-5" dirty="0"/>
              <a:t>Create a query </a:t>
            </a:r>
            <a:r>
              <a:rPr lang="en-US" dirty="0"/>
              <a:t>to </a:t>
            </a:r>
            <a:r>
              <a:rPr lang="en-US" spc="-5" dirty="0"/>
              <a:t>delete</a:t>
            </a:r>
            <a:r>
              <a:rPr lang="en-US" spc="25" dirty="0"/>
              <a:t> </a:t>
            </a:r>
            <a:r>
              <a:rPr lang="en-US" spc="-5" dirty="0"/>
              <a:t>records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AEE39D-B707-4935-8283-1C689BA67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 Covered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921041-51C1-46A4-9318-19D32F25A4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517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537B26E-B9D7-4D37-9AA6-C28A858BE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Results from One Query in Another Query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EDBC8F-56D8-4305-82EB-D6F5845A77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9900" indent="-457200">
              <a:spcBef>
                <a:spcPts val="95"/>
              </a:spcBef>
              <a:tabLst>
                <a:tab pos="241935" algn="l"/>
              </a:tabLst>
            </a:pPr>
            <a:r>
              <a:rPr lang="en-US" spc="-20" dirty="0">
                <a:cs typeface="Calibri"/>
              </a:rPr>
              <a:t>Both tables and queries can be used as data sources for queries.</a:t>
            </a:r>
          </a:p>
          <a:p>
            <a:pPr marL="469900" indent="-457200">
              <a:spcBef>
                <a:spcPts val="95"/>
              </a:spcBef>
              <a:tabLst>
                <a:tab pos="241935" algn="l"/>
              </a:tabLst>
            </a:pPr>
            <a:r>
              <a:rPr lang="en-US" spc="-20" dirty="0">
                <a:cs typeface="Calibri"/>
              </a:rPr>
              <a:t>For complex situations, it can be helpful to perform initial calculations and processing in earlier queries and then to include those results in a later query.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537D4C-F83E-4987-AAFB-C0C352BF4D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64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101615"/>
            <a:ext cx="10972800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25" dirty="0"/>
              <a:t>Use results from another Query in a new Query: Part 1</a:t>
            </a:r>
            <a:endParaRPr spc="-25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3FEFA90-F60E-4A98-BF86-BA50FC20F6C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27050" indent="-514350">
              <a:spcBef>
                <a:spcPts val="95"/>
              </a:spcBef>
              <a:buFont typeface="+mj-lt"/>
              <a:buAutoNum type="arabicPeriod"/>
              <a:tabLst>
                <a:tab pos="241935" algn="l"/>
              </a:tabLst>
            </a:pPr>
            <a:r>
              <a:rPr lang="en-US" spc="-20" dirty="0">
                <a:cs typeface="Calibri"/>
              </a:rPr>
              <a:t>Go to the </a:t>
            </a:r>
            <a:r>
              <a:rPr lang="en-US" b="1" spc="-20" dirty="0">
                <a:cs typeface="Calibri"/>
              </a:rPr>
              <a:t>Create</a:t>
            </a:r>
            <a:r>
              <a:rPr lang="en-US" spc="-35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ribbon.</a:t>
            </a:r>
            <a:endParaRPr lang="en-US" dirty="0">
              <a:cs typeface="Calibri"/>
            </a:endParaRPr>
          </a:p>
          <a:p>
            <a:pPr marL="527050" indent="-514350">
              <a:buFont typeface="+mj-lt"/>
              <a:buAutoNum type="arabicPeriod"/>
              <a:tabLst>
                <a:tab pos="241935" algn="l"/>
              </a:tabLst>
            </a:pPr>
            <a:r>
              <a:rPr lang="en-US" spc="-5" dirty="0">
                <a:cs typeface="Calibri"/>
              </a:rPr>
              <a:t>In the </a:t>
            </a:r>
            <a:r>
              <a:rPr lang="en-US" b="1" spc="-5" dirty="0">
                <a:cs typeface="Calibri"/>
              </a:rPr>
              <a:t>Queries</a:t>
            </a:r>
            <a:r>
              <a:rPr lang="en-US" spc="-5" dirty="0">
                <a:cs typeface="Calibri"/>
              </a:rPr>
              <a:t> section, click the </a:t>
            </a:r>
            <a:r>
              <a:rPr lang="en-US" b="1" u="sng" spc="-5" dirty="0">
                <a:cs typeface="Calibri"/>
              </a:rPr>
              <a:t>Query</a:t>
            </a:r>
            <a:r>
              <a:rPr lang="en-US" b="1" u="sng" spc="5" dirty="0">
                <a:cs typeface="Calibri"/>
              </a:rPr>
              <a:t> </a:t>
            </a:r>
            <a:r>
              <a:rPr lang="en-US" b="1" u="sng" spc="-10" dirty="0">
                <a:cs typeface="Calibri"/>
              </a:rPr>
              <a:t>Design</a:t>
            </a:r>
            <a:r>
              <a:rPr lang="en-US" spc="-10" dirty="0">
                <a:cs typeface="Calibri"/>
              </a:rPr>
              <a:t> button.</a:t>
            </a:r>
          </a:p>
          <a:p>
            <a:pPr marL="527050" indent="-514350">
              <a:buFont typeface="+mj-lt"/>
              <a:buAutoNum type="arabicPeriod"/>
              <a:tabLst>
                <a:tab pos="241935" algn="l"/>
              </a:tabLst>
            </a:pPr>
            <a:r>
              <a:rPr lang="en-US" spc="-10" dirty="0">
                <a:cs typeface="Calibri"/>
              </a:rPr>
              <a:t>In the Show</a:t>
            </a:r>
            <a:r>
              <a:rPr lang="en-US" spc="5" dirty="0">
                <a:cs typeface="Calibri"/>
              </a:rPr>
              <a:t> </a:t>
            </a:r>
            <a:r>
              <a:rPr lang="en-US" spc="-50" dirty="0">
                <a:cs typeface="Calibri"/>
              </a:rPr>
              <a:t>Table dialog box, go to the Queries tab and add an existing query.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11C2AE-627E-4267-A490-908577016B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6154D73-FF7E-4734-B432-09158B94188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436" y="1447800"/>
            <a:ext cx="2789128" cy="42672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101615"/>
            <a:ext cx="10972800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25" dirty="0"/>
              <a:t>Use results from another Query in a new Query: Part 2</a:t>
            </a:r>
            <a:endParaRPr spc="-25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68F9B57-380A-4093-88B5-B4C52596663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27050" indent="-514350">
              <a:spcBef>
                <a:spcPts val="95"/>
              </a:spcBef>
              <a:buFont typeface="+mj-lt"/>
              <a:buAutoNum type="arabicPeriod" startAt="4"/>
              <a:tabLst>
                <a:tab pos="241935" algn="l"/>
              </a:tabLst>
            </a:pPr>
            <a:r>
              <a:rPr lang="en-US" spc="-5" dirty="0">
                <a:cs typeface="Calibri"/>
              </a:rPr>
              <a:t>Add needed </a:t>
            </a:r>
            <a:r>
              <a:rPr lang="en-US" spc="-10" dirty="0">
                <a:cs typeface="Calibri"/>
              </a:rPr>
              <a:t>fields </a:t>
            </a:r>
            <a:r>
              <a:rPr lang="en-US" spc="-20" dirty="0">
                <a:cs typeface="Calibri"/>
              </a:rPr>
              <a:t>from the existing</a:t>
            </a:r>
            <a:r>
              <a:rPr lang="en-US" spc="50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query to the design grid.</a:t>
            </a:r>
            <a:endParaRPr lang="en-US" dirty="0">
              <a:cs typeface="Calibri"/>
            </a:endParaRPr>
          </a:p>
          <a:p>
            <a:pPr marL="527050" indent="-514350">
              <a:buFont typeface="+mj-lt"/>
              <a:buAutoNum type="arabicPeriod" startAt="4"/>
              <a:tabLst>
                <a:tab pos="241935" algn="l"/>
              </a:tabLst>
            </a:pPr>
            <a:r>
              <a:rPr lang="en-US" spc="-5" dirty="0">
                <a:cs typeface="Calibri"/>
              </a:rPr>
              <a:t>Click</a:t>
            </a:r>
            <a:r>
              <a:rPr lang="en-US" dirty="0">
                <a:cs typeface="Calibri"/>
              </a:rPr>
              <a:t> the </a:t>
            </a:r>
            <a:r>
              <a:rPr lang="en-US" b="1" u="sng" spc="-5" dirty="0">
                <a:cs typeface="Calibri"/>
              </a:rPr>
              <a:t>Run</a:t>
            </a:r>
            <a:r>
              <a:rPr lang="en-US" spc="-5" dirty="0">
                <a:cs typeface="Calibri"/>
              </a:rPr>
              <a:t> button.</a:t>
            </a:r>
          </a:p>
          <a:p>
            <a:pPr marL="12700" indent="0">
              <a:buNone/>
              <a:tabLst>
                <a:tab pos="241935" algn="l"/>
              </a:tabLst>
            </a:pPr>
            <a:endParaRPr lang="en-US" b="1" u="sng" dirty="0">
              <a:cs typeface="Calibri"/>
            </a:endParaRPr>
          </a:p>
          <a:p>
            <a:pPr marL="469900" indent="-457200">
              <a:tabLst>
                <a:tab pos="241935" algn="l"/>
              </a:tabLst>
            </a:pPr>
            <a:r>
              <a:rPr lang="en-US" dirty="0">
                <a:cs typeface="Calibri"/>
              </a:rPr>
              <a:t>Remember that criteria set on your included queries will impact the records coming into this query.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7AFC90-DB38-4AF6-AE70-4B27EAC7BC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A563FCF-6BD9-4D6D-A227-1E1C23044F8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409391"/>
            <a:ext cx="1097280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5" dirty="0"/>
              <a:t>Copy</a:t>
            </a:r>
            <a:r>
              <a:rPr lang="en-US" spc="-165" dirty="0"/>
              <a:t> An Existing </a:t>
            </a:r>
            <a:r>
              <a:rPr spc="-25" dirty="0"/>
              <a:t>Query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2287709-EF0E-4FE9-86A0-88D3C5E41D7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Right-click on the query in the Query Objects pane and select </a:t>
            </a:r>
            <a:r>
              <a:rPr lang="en-US" b="1" u="sng" dirty="0"/>
              <a:t>Copy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Right-click in an empty area on the Query Objects pane and select </a:t>
            </a:r>
            <a:r>
              <a:rPr lang="en-US" b="1" u="sng" dirty="0"/>
              <a:t>Paste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When prompted, give your query its own unique name.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Click the </a:t>
            </a:r>
            <a:r>
              <a:rPr lang="en-US" b="1" u="sng" dirty="0"/>
              <a:t>OK</a:t>
            </a:r>
            <a:r>
              <a:rPr lang="en-US" dirty="0"/>
              <a:t> button.</a:t>
            </a:r>
            <a:endParaRPr lang="en-US" dirty="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1720EE-7B84-455A-9052-B1AB7D331E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B9D0DEE-DB62-434B-9220-AF85B64C3D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Use </a:t>
            </a:r>
            <a:r>
              <a:rPr spc="-45" dirty="0"/>
              <a:t>Wildcards </a:t>
            </a:r>
            <a:r>
              <a:rPr spc="-5" dirty="0"/>
              <a:t>In </a:t>
            </a:r>
            <a:r>
              <a:rPr spc="-25" dirty="0"/>
              <a:t>Query</a:t>
            </a:r>
            <a:r>
              <a:rPr spc="-365" dirty="0"/>
              <a:t> </a:t>
            </a:r>
            <a:r>
              <a:rPr spc="-30" dirty="0"/>
              <a:t>Criteria</a:t>
            </a:r>
            <a:r>
              <a:rPr lang="en-US" spc="-30" dirty="0"/>
              <a:t>:</a:t>
            </a:r>
            <a:br>
              <a:rPr lang="en-US" spc="-30" dirty="0"/>
            </a:br>
            <a:r>
              <a:rPr lang="en-US" spc="-30" dirty="0"/>
              <a:t>Part 1</a:t>
            </a:r>
            <a:endParaRPr spc="-3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75C53D8-1D7E-469E-B4F9-C47DFA8F02F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By using the LIKE statement with the wildcard symbol (</a:t>
            </a:r>
            <a:r>
              <a:rPr lang="en-US" dirty="0">
                <a:latin typeface="Consolas" panose="020B0609020204030204" pitchFamily="49" charset="0"/>
              </a:rPr>
              <a:t>*</a:t>
            </a:r>
            <a:r>
              <a:rPr lang="en-US" dirty="0"/>
              <a:t>), you can display records including specific words plus other text.</a:t>
            </a:r>
          </a:p>
          <a:p>
            <a:r>
              <a:rPr lang="en-US" dirty="0"/>
              <a:t>Syntax for criteria:</a:t>
            </a:r>
            <a:br>
              <a:rPr lang="en-US" dirty="0"/>
            </a:br>
            <a:r>
              <a:rPr lang="en-US" dirty="0">
                <a:latin typeface="Consolas" panose="020B0609020204030204" pitchFamily="49" charset="0"/>
              </a:rPr>
              <a:t>LIKE "*</a:t>
            </a:r>
            <a:r>
              <a:rPr lang="en-US" dirty="0" err="1">
                <a:latin typeface="Consolas" panose="020B0609020204030204" pitchFamily="49" charset="0"/>
              </a:rPr>
              <a:t>required_text</a:t>
            </a:r>
            <a:r>
              <a:rPr lang="en-US" dirty="0">
                <a:latin typeface="Consolas" panose="020B0609020204030204" pitchFamily="49" charset="0"/>
              </a:rPr>
              <a:t>*"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 a query, add LIKE criteria on the field which must contain the text.</a:t>
            </a:r>
          </a:p>
          <a:p>
            <a:pPr marL="914400" lvl="1" indent="-514350"/>
            <a:r>
              <a:rPr lang="en-US" dirty="0"/>
              <a:t>For example, to search for schools that include PK (pre-K), add criteria of</a:t>
            </a:r>
            <a:br>
              <a:rPr lang="en-US" dirty="0"/>
            </a:br>
            <a:r>
              <a:rPr lang="en-US" dirty="0">
                <a:latin typeface="Consolas" panose="020B0609020204030204" pitchFamily="49" charset="0"/>
              </a:rPr>
              <a:t>LIKE "PK*" </a:t>
            </a:r>
          </a:p>
          <a:p>
            <a:pPr marL="914400" lvl="1" indent="-514350"/>
            <a:r>
              <a:rPr lang="en-US" dirty="0">
                <a:latin typeface="+mj-lt"/>
              </a:rPr>
              <a:t>Use </a:t>
            </a:r>
            <a:r>
              <a:rPr lang="en-US" dirty="0">
                <a:latin typeface="Consolas" panose="020B0609020204030204" pitchFamily="49" charset="0"/>
              </a:rPr>
              <a:t>*</a:t>
            </a:r>
            <a:r>
              <a:rPr lang="en-US" dirty="0">
                <a:latin typeface="+mj-lt"/>
              </a:rPr>
              <a:t> wherever you want to allow any other letters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059B5E6C-2262-4457-BAC5-B3530770F7C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B0B9BC-B89F-478F-8B13-DCF0B3446C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101615"/>
            <a:ext cx="10972800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25" dirty="0"/>
              <a:t>Use </a:t>
            </a:r>
            <a:r>
              <a:rPr lang="en-US" spc="-45" dirty="0"/>
              <a:t>Wildcards </a:t>
            </a:r>
            <a:r>
              <a:rPr lang="en-US" spc="-5" dirty="0"/>
              <a:t>In </a:t>
            </a:r>
            <a:r>
              <a:rPr lang="en-US" spc="-25" dirty="0"/>
              <a:t>Query</a:t>
            </a:r>
            <a:r>
              <a:rPr lang="en-US" spc="-365" dirty="0"/>
              <a:t> </a:t>
            </a:r>
            <a:r>
              <a:rPr lang="en-US" spc="-30" dirty="0"/>
              <a:t>Criteria:</a:t>
            </a:r>
            <a:br>
              <a:rPr lang="en-US" spc="-30" dirty="0"/>
            </a:br>
            <a:r>
              <a:rPr lang="en-US" spc="-30" dirty="0"/>
              <a:t>Part 2</a:t>
            </a:r>
            <a:endParaRPr spc="-3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1290FD-6E40-4FDF-880D-A7DBBC01AFD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/>
              <a:t>Click the </a:t>
            </a:r>
            <a:r>
              <a:rPr lang="en-US" b="1" u="sng" dirty="0"/>
              <a:t>Run</a:t>
            </a:r>
            <a:r>
              <a:rPr lang="en-US" dirty="0"/>
              <a:t> button to run the query.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dirty="0"/>
              <a:t>Look at the results.</a:t>
            </a:r>
          </a:p>
          <a:p>
            <a:pPr marL="914400" lvl="1" indent="-514350"/>
            <a:r>
              <a:rPr lang="en-US" dirty="0"/>
              <a:t>Notice that all the grades listed begin with </a:t>
            </a:r>
            <a:r>
              <a:rPr lang="en-US" dirty="0">
                <a:latin typeface="Consolas" panose="020B0609020204030204" pitchFamily="49" charset="0"/>
              </a:rPr>
              <a:t>PK</a:t>
            </a:r>
            <a:r>
              <a:rPr lang="en-US" dirty="0"/>
              <a:t> as specified in the criteria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032D41D-5A2F-4822-BA5B-7B5971923C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557099"/>
            <a:ext cx="5384800" cy="4048601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BECC02-B49A-4E3A-B130-AAC375AB89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101615"/>
            <a:ext cx="10972800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0" dirty="0"/>
              <a:t>Display </a:t>
            </a:r>
            <a:r>
              <a:rPr spc="-35" dirty="0"/>
              <a:t>Unique </a:t>
            </a:r>
            <a:r>
              <a:rPr spc="-70" dirty="0"/>
              <a:t>Values </a:t>
            </a:r>
            <a:r>
              <a:rPr spc="-5" dirty="0"/>
              <a:t>In</a:t>
            </a:r>
            <a:r>
              <a:rPr spc="-290" dirty="0"/>
              <a:t> </a:t>
            </a:r>
            <a:r>
              <a:rPr spc="-25" dirty="0"/>
              <a:t>Quer</a:t>
            </a:r>
            <a:r>
              <a:rPr lang="en-US" spc="-25" dirty="0"/>
              <a:t>y Results: Part 1</a:t>
            </a:r>
            <a:endParaRPr spc="-25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4E67A75-B562-46BA-B6B5-21AD8B7DB5C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By displaying only unique (distinct) values, each value will only be shown once even if it appears in multiple records.</a:t>
            </a:r>
          </a:p>
          <a:p>
            <a:r>
              <a:rPr lang="en-US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Go to the </a:t>
            </a:r>
            <a:r>
              <a:rPr lang="en-US" b="1" dirty="0"/>
              <a:t>Create</a:t>
            </a:r>
            <a:r>
              <a:rPr lang="en-US" dirty="0"/>
              <a:t> ribbon.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 the </a:t>
            </a:r>
            <a:r>
              <a:rPr lang="en-US" b="1" dirty="0"/>
              <a:t>Queries</a:t>
            </a:r>
            <a:r>
              <a:rPr lang="en-US" dirty="0"/>
              <a:t> section, click the </a:t>
            </a:r>
            <a:r>
              <a:rPr lang="en-US" b="1" u="sng" dirty="0"/>
              <a:t>Query Design</a:t>
            </a:r>
            <a:r>
              <a:rPr lang="en-US" dirty="0"/>
              <a:t> button.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Add fields to the query.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 the gray space of the  query, right-click and select </a:t>
            </a:r>
            <a:r>
              <a:rPr lang="en-US" b="1" u="sng" dirty="0"/>
              <a:t>Properties</a:t>
            </a:r>
            <a:r>
              <a:rPr lang="en-US" dirty="0"/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409D3D-CC71-4FB7-9204-D9220F21B8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41C49D9-4477-4168-8833-472E0EECD77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S101 Theme - Gold Variant">
  <a:themeElements>
    <a:clrScheme name="WVU">
      <a:dk1>
        <a:srgbClr val="000000"/>
      </a:dk1>
      <a:lt1>
        <a:sysClr val="window" lastClr="FFFFFF"/>
      </a:lt1>
      <a:dk2>
        <a:srgbClr val="002855"/>
      </a:dk2>
      <a:lt2>
        <a:srgbClr val="E0E0E0"/>
      </a:lt2>
      <a:accent1>
        <a:srgbClr val="EEB211"/>
      </a:accent1>
      <a:accent2>
        <a:srgbClr val="0033A0"/>
      </a:accent2>
      <a:accent3>
        <a:srgbClr val="4B3D2A"/>
      </a:accent3>
      <a:accent4>
        <a:srgbClr val="ED8B00"/>
      </a:accent4>
      <a:accent5>
        <a:srgbClr val="BE3A34"/>
      </a:accent5>
      <a:accent6>
        <a:srgbClr val="0D5257"/>
      </a:accent6>
      <a:hlink>
        <a:srgbClr val="005EB8"/>
      </a:hlink>
      <a:folHlink>
        <a:srgbClr val="005EB8"/>
      </a:folHlink>
    </a:clrScheme>
    <a:fontScheme name="WV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S101 Presentation Template 16x9.potx" id="{23D45651-395F-493E-81CF-603CEB7D461D}" vid="{DF2EAD57-A6DC-4044-8693-A620B407118C}"/>
    </a:ext>
  </a:extLst>
</a:theme>
</file>

<file path=ppt/theme/theme2.xml><?xml version="1.0" encoding="utf-8"?>
<a:theme xmlns:a="http://schemas.openxmlformats.org/drawingml/2006/main" name="CS101 Theme - Blue Variant">
  <a:themeElements>
    <a:clrScheme name="WVU">
      <a:dk1>
        <a:srgbClr val="000000"/>
      </a:dk1>
      <a:lt1>
        <a:sysClr val="window" lastClr="FFFFFF"/>
      </a:lt1>
      <a:dk2>
        <a:srgbClr val="002855"/>
      </a:dk2>
      <a:lt2>
        <a:srgbClr val="E0E0E0"/>
      </a:lt2>
      <a:accent1>
        <a:srgbClr val="EEB211"/>
      </a:accent1>
      <a:accent2>
        <a:srgbClr val="0033A0"/>
      </a:accent2>
      <a:accent3>
        <a:srgbClr val="4B3D2A"/>
      </a:accent3>
      <a:accent4>
        <a:srgbClr val="ED8B00"/>
      </a:accent4>
      <a:accent5>
        <a:srgbClr val="BE3A34"/>
      </a:accent5>
      <a:accent6>
        <a:srgbClr val="0D5257"/>
      </a:accent6>
      <a:hlink>
        <a:srgbClr val="005EB8"/>
      </a:hlink>
      <a:folHlink>
        <a:srgbClr val="005EB8"/>
      </a:folHlink>
    </a:clrScheme>
    <a:fontScheme name="WV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S101 Presentation Template 16x9.potx" id="{23D45651-395F-493E-81CF-603CEB7D461D}" vid="{2AAC0707-5A01-4FBA-AC82-9B19E979679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emplate>CS101 Presentation Template 16x9</ap:Template>
  <ap:TotalTime>530</ap:TotalTime>
  <ap:Words>784</ap:Words>
  <ap:Application>Microsoft Office PowerPoint</ap:Application>
  <ap:PresentationFormat>Widescreen</ap:PresentationFormat>
  <ap:Paragraphs>113</ap:Paragraphs>
  <ap:Slides>18</ap:Slides>
  <ap:Notes>0</ap:Notes>
  <ap:HiddenSlides>0</ap:HiddenSlides>
  <ap:MMClips>0</ap:MMClips>
  <ap:ScaleCrop>false</ap:ScaleCrop>
  <ap:HeadingPairs>
    <vt:vector baseType="variant" size="6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ap:HeadingPairs>
  <ap:TitlesOfParts>
    <vt:vector baseType="lpstr" size="24">
      <vt:lpstr>Arial</vt:lpstr>
      <vt:lpstr>Calibri</vt:lpstr>
      <vt:lpstr>Consolas</vt:lpstr>
      <vt:lpstr>Times New Roman</vt:lpstr>
      <vt:lpstr>CS101 Theme - Gold Variant</vt:lpstr>
      <vt:lpstr>CS101 Theme - Blue Variant</vt:lpstr>
      <vt:lpstr>Access: Queries IV Participation Project</vt:lpstr>
      <vt:lpstr>Topics Covered</vt:lpstr>
      <vt:lpstr>Use Results from One Query in Another Query</vt:lpstr>
      <vt:lpstr>Use results from another Query in a new Query: Part 1</vt:lpstr>
      <vt:lpstr>Use results from another Query in a new Query: Part 2</vt:lpstr>
      <vt:lpstr>Copy An Existing Query</vt:lpstr>
      <vt:lpstr>Use Wildcards In Query Criteria: Part 1</vt:lpstr>
      <vt:lpstr>Use Wildcards In Query Criteria: Part 2</vt:lpstr>
      <vt:lpstr>Display Unique Values In Query Results: Part 1</vt:lpstr>
      <vt:lpstr>Display Unique Values In Query Results: Part 2</vt:lpstr>
      <vt:lpstr>Use a Parameter Query: Part 1</vt:lpstr>
      <vt:lpstr>Use a Parameter Query: Part 2</vt:lpstr>
      <vt:lpstr>Enable Active Content</vt:lpstr>
      <vt:lpstr>Create a Query to Update Records: Part 1</vt:lpstr>
      <vt:lpstr>Create a Query to Update Records: Part 2</vt:lpstr>
      <vt:lpstr>Create a query to delete records: Part 1</vt:lpstr>
      <vt:lpstr>Create a query to delete records: Part 2</vt:lpstr>
      <vt:lpstr>PowerPoint Presentation</vt:lpstr>
    </vt:vector>
  </ap:TitlesOfParts>
  <ap:LinksUpToDate>false</ap:LinksUpToDate>
  <ap:SharedDoc>false</ap:SharedDoc>
  <ap:HyperlinksChanged>false</ap:HyperlinksChanged>
  <ap:AppVersion>16.0000</ap:AppVersion>
  <ap:Company>West Virginia University</ap:Company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>Queries IV Participation Project</dc:title>
  <dc:creator>Computer Science 101</dc:creator>
  <lastModifiedBy>Brian Powell</lastModifiedBy>
  <revision>90</revision>
  <dcterms:created xsi:type="dcterms:W3CDTF">2018-05-21T22:31:18.0000000Z</dcterms:created>
  <dcterms:modified xsi:type="dcterms:W3CDTF">2018-09-20T20:54:11.0000000Z</dcterms:modified>
</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2018-03-29T00:00:00Z</vt:filetime>
  </property>
  <property fmtid="{D5CDD505-2E9C-101B-9397-08002B2CF9AE}" pid="3" name="Creator">
    <vt:lpwstr>Adobe Acrobat Pro 11.0.0</vt:lpwstr>
  </property>
  <property fmtid="{D5CDD505-2E9C-101B-9397-08002B2CF9AE}" pid="4" name="LastSaved">
    <vt:filetime>2018-05-21T00:00:00Z</vt:filetime>
  </property>
</Properties>
</file>