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6" r:id="rId3"/>
    <p:sldId id="258" r:id="rId4"/>
    <p:sldId id="262" r:id="rId5"/>
    <p:sldId id="263" r:id="rId6"/>
    <p:sldId id="272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59B1-4AF3-4093-9015-A1D7C772804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9890-042E-4347-85CF-0539558F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409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608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0070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0933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3326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0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4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2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7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5750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5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93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91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38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2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9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7551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1591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35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919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1569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0748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3716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EFC67E27-623B-420E-91FC-C117431EE5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105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BB7E-1940-4300-B6FF-9D0F11A7C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Formulas </a:t>
            </a:r>
            <a:r>
              <a:rPr lang="en-US" dirty="0"/>
              <a:t>&amp; </a:t>
            </a:r>
            <a:r>
              <a:rPr lang="en-US"/>
              <a:t>Functions I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B6FC5-8CE2-40FA-85FF-7D72817FD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18585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AutoFill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AutoFill copies formulas or values from one cell to a range of other cells.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have entered the function or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and drag the fill handle (green square in bottom right corner of cell) either down or across to the desired cells.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Release the mouse button.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43" y="1826134"/>
            <a:ext cx="5356831" cy="101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943" y="3554789"/>
            <a:ext cx="5356831" cy="10289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B13DC-1F3A-4956-86AD-48B2140D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enter the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Directly type the formula in the cell.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Type “=” first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Click first cell used in the formula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Type the arithmetic operator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Click second cell used in the formula</a:t>
            </a:r>
          </a:p>
          <a:p>
            <a:pPr marL="457200" lvl="1" indent="-457200" fontAlgn="base">
              <a:spcBef>
                <a:spcPts val="1000"/>
              </a:spcBef>
              <a:buFont typeface="+mj-lt"/>
              <a:buAutoNum type="arabicPeriod" startAt="3"/>
            </a:pPr>
            <a:r>
              <a:rPr lang="en-US" dirty="0"/>
              <a:t>Press </a:t>
            </a:r>
            <a:r>
              <a:rPr lang="en-US" b="1" u="sng" dirty="0"/>
              <a:t>Enter</a:t>
            </a:r>
            <a:r>
              <a:rPr lang="en-US" dirty="0"/>
              <a:t> on the keyboard to get the result.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4925" y="2767012"/>
            <a:ext cx="5010150" cy="16287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6BCC4-4E03-4519-8DFA-743B83C00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RANK.EQ function: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>
                <a:latin typeface="+mj-lt"/>
              </a:rPr>
              <a:t>The RANK.EQ() function </a:t>
            </a:r>
            <a:r>
              <a:rPr lang="en-US" sz="2400" dirty="0"/>
              <a:t>gives the order of a number in a list.</a:t>
            </a:r>
          </a:p>
          <a:p>
            <a:pPr fontAlgn="base"/>
            <a:r>
              <a:rPr lang="en-US" sz="2400" dirty="0"/>
              <a:t>If you were to sort the list, the rank of the number would be its position in the list.</a:t>
            </a:r>
          </a:p>
          <a:p>
            <a:pPr fontAlgn="base"/>
            <a:r>
              <a:rPr lang="en-US" sz="2400" dirty="0"/>
              <a:t>Duplicate values are assigned the same rank.</a:t>
            </a:r>
          </a:p>
          <a:p>
            <a:pPr marL="857250" lvl="1" indent="-457200" fontAlgn="base"/>
            <a:r>
              <a:rPr lang="en-US" sz="2000" dirty="0"/>
              <a:t>If your numbers are 5, 20, 20, and 5, their respective ranks would be 1, 2, 2, and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AF6D9-98D6-4A0E-9E8D-4FB05B41C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1D2C4E-0554-4438-99F0-6CC5122D6B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09" y="1638543"/>
            <a:ext cx="1552381" cy="3885714"/>
          </a:xfrm>
        </p:spPr>
      </p:pic>
    </p:spTree>
    <p:extLst>
      <p:ext uri="{BB962C8B-B14F-4D97-AF65-F5344CB8AC3E}">
        <p14:creationId xmlns:p14="http://schemas.microsoft.com/office/powerpoint/2010/main" val="161393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RANK.EQ function: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cell where you wish to enter the RANK.EQ() function.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Insert Function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Insert Function dialog box, Search for </a:t>
            </a:r>
            <a:r>
              <a:rPr lang="en-US" sz="2400" dirty="0" err="1">
                <a:latin typeface="Consolas" panose="020B0609020204030204" pitchFamily="49" charset="0"/>
              </a:rPr>
              <a:t>rank.eq</a:t>
            </a:r>
            <a:r>
              <a:rPr lang="en-US" sz="2400" dirty="0"/>
              <a:t>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Go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RANK.EQ function.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F16B-9B7F-4B88-99CE-EE1B77240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34742D-AC0B-4836-BF3F-6FD522DA8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62" y="1824257"/>
            <a:ext cx="3990476" cy="3514286"/>
          </a:xfrm>
        </p:spPr>
      </p:pic>
    </p:spTree>
    <p:extLst>
      <p:ext uri="{BB962C8B-B14F-4D97-AF65-F5344CB8AC3E}">
        <p14:creationId xmlns:p14="http://schemas.microsoft.com/office/powerpoint/2010/main" val="266186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RANK.EQ function: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7"/>
            </a:pPr>
            <a:r>
              <a:rPr lang="en-US" sz="2400" dirty="0"/>
              <a:t>In Function Arguments dialog box, enter the following information:</a:t>
            </a:r>
          </a:p>
          <a:p>
            <a:pPr lvl="1" fontAlgn="base"/>
            <a:r>
              <a:rPr lang="en-US" i="1" dirty="0"/>
              <a:t>Number</a:t>
            </a:r>
            <a:r>
              <a:rPr lang="en-US" dirty="0"/>
              <a:t>: specific cell to rank.</a:t>
            </a:r>
          </a:p>
          <a:p>
            <a:pPr lvl="1" fontAlgn="base"/>
            <a:r>
              <a:rPr lang="en-US" i="1" dirty="0"/>
              <a:t>Ref</a:t>
            </a:r>
            <a:r>
              <a:rPr lang="en-US" dirty="0"/>
              <a:t>: the range of cells to rank</a:t>
            </a:r>
          </a:p>
          <a:p>
            <a:pPr lvl="1" fontAlgn="base"/>
            <a:r>
              <a:rPr lang="en-US" i="1" dirty="0"/>
              <a:t>Order</a:t>
            </a:r>
            <a:r>
              <a:rPr lang="en-US" dirty="0"/>
              <a:t>: not used</a:t>
            </a:r>
          </a:p>
          <a:p>
            <a:pPr marL="457200" indent="-457200" fontAlgn="base">
              <a:buFont typeface="+mj-lt"/>
              <a:buAutoNum type="arabicPeriod" startAt="7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C858-191F-43C8-8D6B-B1748697C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7E80AD-6163-4F69-8C5B-8B22C0EBB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00580"/>
            <a:ext cx="5384800" cy="2961639"/>
          </a:xfrm>
        </p:spPr>
      </p:pic>
    </p:spTree>
    <p:extLst>
      <p:ext uri="{BB962C8B-B14F-4D97-AF65-F5344CB8AC3E}">
        <p14:creationId xmlns:p14="http://schemas.microsoft.com/office/powerpoint/2010/main" val="100764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5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Use statistical functions</a:t>
            </a:r>
          </a:p>
          <a:p>
            <a:pPr fontAlgn="base"/>
            <a:r>
              <a:rPr lang="en-US" dirty="0"/>
              <a:t>Use cell references</a:t>
            </a:r>
          </a:p>
          <a:p>
            <a:pPr fontAlgn="base"/>
            <a:r>
              <a:rPr lang="en-US" dirty="0"/>
              <a:t>Use AutoFill</a:t>
            </a:r>
          </a:p>
          <a:p>
            <a:pPr fontAlgn="base"/>
            <a:r>
              <a:rPr lang="en-US" dirty="0"/>
              <a:t>Write formulas</a:t>
            </a:r>
          </a:p>
          <a:p>
            <a:pPr fontAlgn="base"/>
            <a:r>
              <a:rPr lang="en-US" dirty="0"/>
              <a:t>Use the RANK.EQ 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F04AA-5822-4538-ACC1-3E16DBCB0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5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One of the major features of Excel is its ability to perform math on the values in your workbook.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function or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When entering a formula, it must always start with “</a:t>
            </a: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/>
              <a:t>” and there should be no space between </a:t>
            </a: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/>
              <a:t> and formulas.</a:t>
            </a:r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Use cell references combined with arithmetic operators and functions as required</a:t>
            </a:r>
          </a:p>
          <a:p>
            <a:pPr lvl="1" fontAlgn="base"/>
            <a:r>
              <a:rPr lang="en-US" dirty="0"/>
              <a:t>For example: In cell </a:t>
            </a:r>
            <a:r>
              <a:rPr lang="en-US" b="1" dirty="0"/>
              <a:t>C3</a:t>
            </a:r>
            <a:r>
              <a:rPr lang="en-US" dirty="0"/>
              <a:t>, calculate the sum of </a:t>
            </a:r>
            <a:r>
              <a:rPr lang="en-US" b="1" dirty="0"/>
              <a:t>C1</a:t>
            </a:r>
            <a:r>
              <a:rPr lang="en-US" dirty="0"/>
              <a:t> and </a:t>
            </a:r>
            <a:r>
              <a:rPr lang="en-US" b="1" dirty="0"/>
              <a:t>C2</a:t>
            </a:r>
            <a:r>
              <a:rPr lang="en-US" dirty="0"/>
              <a:t> as </a:t>
            </a:r>
            <a:r>
              <a:rPr lang="en-US" dirty="0">
                <a:latin typeface="Consolas" panose="020B0609020204030204" pitchFamily="49" charset="0"/>
              </a:rPr>
              <a:t>=C1+C2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79E8D-B8FA-488C-8F56-B2E8A1D96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77" y="1339164"/>
            <a:ext cx="3324225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77" y="3038862"/>
            <a:ext cx="3324225" cy="13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references:</a:t>
            </a:r>
            <a:br>
              <a:rPr lang="en-US" dirty="0"/>
            </a:br>
            <a:r>
              <a:rPr lang="en-US" dirty="0"/>
              <a:t>Relative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Cell references are how you point to values stored in a worksheet.</a:t>
            </a:r>
          </a:p>
          <a:p>
            <a:pPr fontAlgn="base"/>
            <a:r>
              <a:rPr lang="en-US" sz="2400" dirty="0"/>
              <a:t>The most common type, relative references, are just the column letter and row number like A1 or C3.</a:t>
            </a:r>
          </a:p>
          <a:p>
            <a:pPr fontAlgn="base"/>
            <a:r>
              <a:rPr lang="en-US" sz="2400" dirty="0"/>
              <a:t>Relative cell references automatically update when you copy or AutoFill a formula.</a:t>
            </a:r>
          </a:p>
          <a:p>
            <a:pPr lvl="1" fontAlgn="base"/>
            <a:r>
              <a:rPr lang="en-US" sz="1600" dirty="0"/>
              <a:t>If you copy a formula referencing cell A1 to the right by one cell, the copied version will refer to cell B1</a:t>
            </a:r>
          </a:p>
          <a:p>
            <a:pPr lvl="1" fontAlgn="base"/>
            <a:r>
              <a:rPr lang="en-US" sz="1600" dirty="0"/>
              <a:t>If you copy a formula referencing cell A1 down by one cell, the copied version will refer to cell A2</a:t>
            </a:r>
          </a:p>
          <a:p>
            <a:pPr fontAlgn="base"/>
            <a:r>
              <a:rPr lang="en-US" sz="2000" dirty="0"/>
              <a:t>These automatic updates are normally helpful, but there are some times when you don’t want them.</a:t>
            </a:r>
          </a:p>
          <a:p>
            <a:pPr lvl="1" fontAlgn="base"/>
            <a:r>
              <a:rPr lang="en-US" sz="1600" dirty="0"/>
              <a:t>When pointing to cells storing fixed values, like interest rates for PMT()</a:t>
            </a:r>
          </a:p>
          <a:p>
            <a:pPr lvl="1" fontAlgn="base"/>
            <a:r>
              <a:rPr lang="en-US" sz="1600" dirty="0"/>
              <a:t>When calculating percentages of a total</a:t>
            </a:r>
          </a:p>
          <a:p>
            <a:pPr lvl="1" fontAlgn="base"/>
            <a:r>
              <a:rPr lang="en-US" sz="1600" dirty="0"/>
              <a:t>When using RANK.EQ() or VLOOKUP() to refer to a range of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57E1-DFB3-4E5D-8469-79A6C9A9A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references:</a:t>
            </a:r>
            <a:br>
              <a:rPr lang="en-US" dirty="0"/>
            </a:br>
            <a:r>
              <a:rPr lang="en-US" dirty="0"/>
              <a:t>Absolute and Mixed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sz="2400" dirty="0"/>
              <a:t>Absolute references never change, even when the formula is copied or </a:t>
            </a:r>
            <a:r>
              <a:rPr lang="en-US" sz="2400" dirty="0" err="1"/>
              <a:t>AutoFilled</a:t>
            </a:r>
            <a:r>
              <a:rPr lang="en-US" sz="2400" dirty="0"/>
              <a:t>.</a:t>
            </a:r>
          </a:p>
          <a:p>
            <a:pPr lvl="1" fontAlgn="base"/>
            <a:r>
              <a:rPr lang="en-US" sz="2000" dirty="0"/>
              <a:t>They will always refer to the same cell</a:t>
            </a:r>
          </a:p>
          <a:p>
            <a:pPr lvl="1" fontAlgn="base"/>
            <a:r>
              <a:rPr lang="en-US" sz="2000" dirty="0"/>
              <a:t>Put $ before the column and $ before the row, like $B$2</a:t>
            </a:r>
          </a:p>
          <a:p>
            <a:pPr fontAlgn="base"/>
            <a:r>
              <a:rPr lang="en-US" sz="2400" dirty="0"/>
              <a:t>Row-absolute mixed references change only the column part when the cell is copied. The row stays the same.</a:t>
            </a:r>
          </a:p>
          <a:p>
            <a:pPr lvl="1" fontAlgn="base"/>
            <a:r>
              <a:rPr lang="en-US" sz="2000" dirty="0"/>
              <a:t>Put $ before the row part only, like B$2</a:t>
            </a:r>
          </a:p>
          <a:p>
            <a:pPr fontAlgn="base"/>
            <a:r>
              <a:rPr lang="en-US" sz="2400" dirty="0"/>
              <a:t>Column-absolute mixed references change only the row part when the cell is copied. The column stays the same.</a:t>
            </a:r>
          </a:p>
          <a:p>
            <a:pPr lvl="1" fontAlgn="base"/>
            <a:r>
              <a:rPr lang="en-US" sz="2000" dirty="0"/>
              <a:t>Put $ before the column part only, like $B2</a:t>
            </a:r>
          </a:p>
          <a:p>
            <a:pPr fontAlgn="base"/>
            <a:r>
              <a:rPr lang="en-US" sz="2400" dirty="0"/>
              <a:t>Clicking in the middle of a cell reference and pressing the </a:t>
            </a:r>
            <a:r>
              <a:rPr lang="en-US" sz="2400" b="1" u="sng" dirty="0"/>
              <a:t>F4</a:t>
            </a:r>
            <a:r>
              <a:rPr lang="en-US" sz="2400" dirty="0"/>
              <a:t> key will cycle through options.</a:t>
            </a:r>
          </a:p>
          <a:p>
            <a:pPr marL="457200" lvl="1" indent="0" fontAlgn="base">
              <a:buNone/>
            </a:pP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97600" y="1447800"/>
          <a:ext cx="5452533" cy="2648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Absolute </a:t>
                      </a:r>
                    </a:p>
                    <a:p>
                      <a:pPr algn="ctr"/>
                      <a:r>
                        <a:rPr lang="en-US" dirty="0"/>
                        <a:t>Column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Column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2">
                <a:tc>
                  <a:txBody>
                    <a:bodyPr/>
                    <a:lstStyle/>
                    <a:p>
                      <a:r>
                        <a:rPr lang="en-US" dirty="0"/>
                        <a:t>Absolute </a:t>
                      </a:r>
                    </a:p>
                    <a:p>
                      <a:r>
                        <a:rPr lang="en-US" dirty="0"/>
                        <a:t>Row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$(column)$(row)</a:t>
                      </a:r>
                    </a:p>
                    <a:p>
                      <a:pPr algn="ctr"/>
                      <a:r>
                        <a:rPr lang="en-US" sz="3600" dirty="0"/>
                        <a:t>$A$1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(column)$(row) </a:t>
                      </a:r>
                    </a:p>
                    <a:p>
                      <a:pPr algn="ctr"/>
                      <a:r>
                        <a:rPr lang="en-US" sz="3600" dirty="0"/>
                        <a:t>A$1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792">
                <a:tc>
                  <a:txBody>
                    <a:bodyPr/>
                    <a:lstStyle/>
                    <a:p>
                      <a:r>
                        <a:rPr lang="en-US" dirty="0"/>
                        <a:t>Relative Row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$(column)(row) </a:t>
                      </a:r>
                    </a:p>
                    <a:p>
                      <a:pPr algn="ctr"/>
                      <a:r>
                        <a:rPr lang="en-US" sz="3600" dirty="0"/>
                        <a:t>$A1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(column)(row)</a:t>
                      </a:r>
                    </a:p>
                    <a:p>
                      <a:pPr algn="ctr"/>
                      <a:r>
                        <a:rPr lang="en-US" sz="3600" dirty="0"/>
                        <a:t>A1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57E1-DFB3-4E5D-8469-79A6C9A9A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Statistical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Excel includes common math and statistical functions that you can use for a variety of calculations.</a:t>
            </a:r>
          </a:p>
          <a:p>
            <a:pPr fontAlgn="base"/>
            <a:r>
              <a:rPr lang="en-US" sz="2400" dirty="0"/>
              <a:t>There are no space between “</a:t>
            </a: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/>
              <a:t>” and functions; functions start with “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/>
              <a:t>” and end with “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  <a:r>
              <a:rPr lang="en-US" sz="2400" dirty="0"/>
              <a:t>”; the range of cells are separated by “</a:t>
            </a:r>
            <a:r>
              <a:rPr lang="en-US" sz="2400" dirty="0">
                <a:latin typeface="Consolas" panose="020B0609020204030204" pitchFamily="49" charset="0"/>
              </a:rPr>
              <a:t>:</a:t>
            </a:r>
            <a:r>
              <a:rPr lang="en-US" sz="2400" dirty="0"/>
              <a:t>”.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841826"/>
              </p:ext>
            </p:extLst>
          </p:nvPr>
        </p:nvGraphicFramePr>
        <p:xfrm>
          <a:off x="6197600" y="1447800"/>
          <a:ext cx="5452533" cy="3302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4553">
                  <a:extLst>
                    <a:ext uri="{9D8B030D-6E8A-4147-A177-3AD203B41FA5}">
                      <a16:colId xmlns:a16="http://schemas.microsoft.com/office/drawing/2014/main" val="2041571982"/>
                    </a:ext>
                  </a:extLst>
                </a:gridCol>
                <a:gridCol w="3777980">
                  <a:extLst>
                    <a:ext uri="{9D8B030D-6E8A-4147-A177-3AD203B41FA5}">
                      <a16:colId xmlns:a16="http://schemas.microsoft.com/office/drawing/2014/main" val="58703254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Statistical Functions</a:t>
                      </a:r>
                    </a:p>
                  </a:txBody>
                  <a:tcPr marL="92809" marR="92809" marT="46405" marB="46405">
                    <a:solidFill>
                      <a:srgbClr val="176C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129016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Function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Description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3659680249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=average(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Calculate mean value of range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2250214453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=count(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Tallies number of cells in range that contain values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3511374012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=max(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Highest value in range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1782742423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=median(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Midpoint value in range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3869172197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=min(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Lowest value in range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1574596081"/>
                  </a:ext>
                </a:extLst>
              </a:tr>
              <a:tr h="38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=sum( : )</a:t>
                      </a:r>
                    </a:p>
                  </a:txBody>
                  <a:tcPr marL="94197" marR="94197" marT="47099" marB="470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 of all values in range</a:t>
                      </a:r>
                    </a:p>
                  </a:txBody>
                  <a:tcPr marL="94197" marR="94197" marT="47099" marB="47099"/>
                </a:tc>
                <a:extLst>
                  <a:ext uri="{0D108BD9-81ED-4DB2-BD59-A6C34878D82A}">
                    <a16:rowId xmlns:a16="http://schemas.microsoft.com/office/drawing/2014/main" val="13427807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51A2A-96A9-42B0-9D11-6E7F39618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functions using the Insert Function Dialog box: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Insert Function</a:t>
            </a:r>
            <a:r>
              <a:rPr lang="en-US" sz="2400" dirty="0"/>
              <a:t> button by the Formula Bar.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Insert Function dialog box, type the function name in the </a:t>
            </a:r>
            <a:r>
              <a:rPr lang="en-US" sz="2400" i="1" dirty="0"/>
              <a:t>Search for a function </a:t>
            </a:r>
            <a:r>
              <a:rPr lang="en-US" sz="2400" dirty="0"/>
              <a:t>textbox and click the </a:t>
            </a:r>
            <a:r>
              <a:rPr lang="en-US" sz="2400" b="1" u="sng" dirty="0"/>
              <a:t>Go</a:t>
            </a:r>
            <a:r>
              <a:rPr lang="en-US" sz="2400" dirty="0"/>
              <a:t> button.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function you wish to insert in the search list.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72680B-1717-4683-BD0B-90AC30DEB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8CB2E-6B4C-48E8-B837-5F89A8FA0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functions using the Insert Function Dialog box: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 startAt="6"/>
            </a:pPr>
            <a:r>
              <a:rPr lang="en-US" sz="2400" dirty="0"/>
              <a:t>Different functions have different arguments.  For this example, we use th</a:t>
            </a:r>
            <a:r>
              <a:rPr lang="en-US" sz="2400" dirty="0">
                <a:latin typeface="+mj-lt"/>
              </a:rPr>
              <a:t>e MIN() f</a:t>
            </a:r>
            <a:r>
              <a:rPr lang="en-US" sz="2400" dirty="0"/>
              <a:t>unction.</a:t>
            </a:r>
          </a:p>
          <a:p>
            <a:pPr lvl="1" fontAlgn="base"/>
            <a:r>
              <a:rPr lang="en-US" sz="2000" dirty="0"/>
              <a:t>If you want to calculate the minimum number of a range of cells, enter that range of cells (</a:t>
            </a:r>
            <a:r>
              <a:rPr lang="en-US" sz="2000" i="1" dirty="0"/>
              <a:t>C4: C55</a:t>
            </a:r>
            <a:r>
              <a:rPr lang="en-US" sz="2000" dirty="0"/>
              <a:t>) in </a:t>
            </a:r>
            <a:r>
              <a:rPr lang="en-US" sz="2000" i="1" dirty="0"/>
              <a:t>Number1</a:t>
            </a:r>
            <a:endParaRPr lang="en-US" sz="2000" dirty="0"/>
          </a:p>
          <a:p>
            <a:pPr lvl="1" fontAlgn="base"/>
            <a:r>
              <a:rPr lang="en-US" sz="2000" dirty="0"/>
              <a:t>If you want to calculate the minimum number of discrete cells, enter those cells (e.g., </a:t>
            </a:r>
            <a:r>
              <a:rPr lang="en-US" sz="2000" i="1" dirty="0"/>
              <a:t>C2, C5, C8</a:t>
            </a:r>
            <a:r>
              <a:rPr lang="en-US" sz="2000" dirty="0"/>
              <a:t>)  in </a:t>
            </a:r>
            <a:r>
              <a:rPr lang="en-US" sz="2000" i="1" dirty="0"/>
              <a:t>Number1</a:t>
            </a:r>
            <a:endParaRPr lang="en-US" sz="2000" dirty="0"/>
          </a:p>
          <a:p>
            <a:pPr marL="457200" indent="-457200" fontAlgn="base">
              <a:buFont typeface="+mj-lt"/>
              <a:buAutoNum type="arabicPeriod" startAt="6"/>
            </a:pPr>
            <a:r>
              <a:rPr lang="en-US" sz="2400" dirty="0"/>
              <a:t>Once you have entered the function’s arguments, click the </a:t>
            </a:r>
            <a:r>
              <a:rPr lang="en-US" sz="2400" b="1" u="sng" dirty="0"/>
              <a:t>OK</a:t>
            </a:r>
            <a:r>
              <a:rPr lang="en-US" sz="2400" dirty="0"/>
              <a:t> button.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65" y="1447801"/>
            <a:ext cx="4554035" cy="2610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129193"/>
            <a:ext cx="4551321" cy="25858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7FDB6-F790-44D4-BEF3-68413D2C9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7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Directly Inserting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Directly type the functions in the cell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Type “</a:t>
            </a:r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/>
              <a:t>” first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Type the function name followed by “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/>
              <a:t>”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Type the range of cells for calculation</a:t>
            </a:r>
          </a:p>
          <a:p>
            <a:pPr marL="914400" lvl="1" indent="-457200" fontAlgn="base">
              <a:buFont typeface="+mj-lt"/>
              <a:buAutoNum type="alphaLcPeriod"/>
            </a:pPr>
            <a:r>
              <a:rPr lang="en-US" sz="2000" dirty="0"/>
              <a:t>End with “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  <a:r>
              <a:rPr lang="en-US" sz="2000" dirty="0"/>
              <a:t>”</a:t>
            </a:r>
          </a:p>
          <a:p>
            <a:pPr marL="457200" lvl="1" indent="0" fontAlgn="base">
              <a:buNone/>
            </a:pPr>
            <a:r>
              <a:rPr lang="en-US" sz="2400" dirty="0"/>
              <a:t>For example: </a:t>
            </a:r>
            <a:r>
              <a:rPr lang="en-US" sz="2400" dirty="0">
                <a:latin typeface="Consolas" panose="020B0609020204030204" pitchFamily="49" charset="0"/>
              </a:rPr>
              <a:t>=MIN(C3:C55)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Press </a:t>
            </a:r>
            <a:r>
              <a:rPr lang="en-US" sz="2400" b="1" u="sng" dirty="0"/>
              <a:t>Enter</a:t>
            </a:r>
            <a:r>
              <a:rPr lang="en-US" sz="2400" dirty="0"/>
              <a:t> key to get the result of the function.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387" y="2324100"/>
            <a:ext cx="5229225" cy="251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F3D94-D047-489B-81F9-0081DF245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10341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285</ap:TotalTime>
  <ap:Words>1063</ap:Words>
  <ap:Application>Microsoft Office PowerPoint</ap:Application>
  <ap:PresentationFormat>Widescreen</ap:PresentationFormat>
  <ap:Paragraphs>133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ap:HeadingPairs>
  <ap:TitlesOfParts>
    <vt:vector baseType="lpstr" size="20">
      <vt:lpstr>Arial</vt:lpstr>
      <vt:lpstr>Calibri</vt:lpstr>
      <vt:lpstr>Consolas</vt:lpstr>
      <vt:lpstr>CS101 Theme - Gold Variant</vt:lpstr>
      <vt:lpstr>CS101 Theme - Blue Variant</vt:lpstr>
      <vt:lpstr>Excel: Formulas &amp; Functions I Participation Project</vt:lpstr>
      <vt:lpstr>Topics Covered</vt:lpstr>
      <vt:lpstr>Write Formulas</vt:lpstr>
      <vt:lpstr>Cell references: Relative References</vt:lpstr>
      <vt:lpstr>Cell references: Absolute and Mixed References</vt:lpstr>
      <vt:lpstr>Use Statistical functions</vt:lpstr>
      <vt:lpstr>Insert functions using the Insert Function Dialog box: part 1</vt:lpstr>
      <vt:lpstr>Insert functions using the Insert Function Dialog box: part 2</vt:lpstr>
      <vt:lpstr>Directly Inserting functions</vt:lpstr>
      <vt:lpstr>Use AutoFill</vt:lpstr>
      <vt:lpstr>Write formulas</vt:lpstr>
      <vt:lpstr>Use the RANK.EQ function: Part 1</vt:lpstr>
      <vt:lpstr>Use the RANK.EQ function: Part 2</vt:lpstr>
      <vt:lpstr>Use the RANK.EQ function: Part 3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Formulas &amp; Functions I Participation Project</dc:title>
  <dc:creator>Computer Science 101</dc:creator>
  <lastModifiedBy>Brian Powell</lastModifiedBy>
  <revision>111</revision>
  <dcterms:created xsi:type="dcterms:W3CDTF">2018-01-04T16:32:26.0000000Z</dcterms:created>
  <dcterms:modified xsi:type="dcterms:W3CDTF">2018-09-20T20:11:27.0000000Z</dcterms:modified>
</coreProperties>
</file>