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30"/>
  </p:notesMasterIdLst>
  <p:handoutMasterIdLst>
    <p:handoutMasterId r:id="rId31"/>
  </p:handoutMasterIdLst>
  <p:sldIdLst>
    <p:sldId id="278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10" r:id="rId19"/>
    <p:sldId id="307" r:id="rId20"/>
    <p:sldId id="308" r:id="rId21"/>
    <p:sldId id="309" r:id="rId22"/>
    <p:sldId id="292" r:id="rId23"/>
    <p:sldId id="311" r:id="rId24"/>
    <p:sldId id="312" r:id="rId25"/>
    <p:sldId id="313" r:id="rId26"/>
    <p:sldId id="314" r:id="rId27"/>
    <p:sldId id="290" r:id="rId28"/>
    <p:sldId id="28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3" autoAdjust="0"/>
    <p:restoredTop sz="85544" autoAdjust="0"/>
  </p:normalViewPr>
  <p:slideViewPr>
    <p:cSldViewPr>
      <p:cViewPr>
        <p:scale>
          <a:sx n="75" d="100"/>
          <a:sy n="75" d="100"/>
        </p:scale>
        <p:origin x="-978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7123-270E-474D-B618-DEF20AA0F6A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605B-330A-4FD9-9E51-CABED46881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5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334365-F089-4581-A1EE-AB61EA88D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1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C5BD8-6C47-422F-9FB5-0541A6471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09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83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D22E91-4D05-43F1-8C8B-1A9C08A6C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63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or Overvie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22E91-4D05-43F1-8C8B-1A9C08A6C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50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22E91-4D05-43F1-8C8B-1A9C08A6C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11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37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13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13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8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37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144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0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50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72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17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22E91-4D05-43F1-8C8B-1A9C08A6C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00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22E91-4D05-43F1-8C8B-1A9C08A6C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85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25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or Overvie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D6B27-945C-43B4-851D-D03B8617ED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7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D3DA6-547C-4EE0-A3C3-11FEAFB08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A9553-3D15-4592-B62B-48222D3FA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13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13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6399-E0C0-4AD4-8A40-622D2A770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1A46C-93BA-4353-BCAF-C2B53FC18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144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F05B-D2D1-40CA-B221-2D4250A98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50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72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17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B03A0-A5DE-4444-95B1-3BECC974D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5640" y="649287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007D6B27-945C-43B4-851D-D03B8617E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u="none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 baseline="0">
          <a:solidFill>
            <a:schemeClr val="tx2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 baseline="0">
          <a:solidFill>
            <a:schemeClr val="tx2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 baseline="0">
          <a:solidFill>
            <a:schemeClr val="tx2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 baseline="0">
          <a:solidFill>
            <a:schemeClr val="tx2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 baseline="0">
          <a:solidFill>
            <a:schemeClr val="tx2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5640" y="6492875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39D22E91-4D05-43F1-8C8B-1A9C08A6C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u="none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 baseline="0">
          <a:solidFill>
            <a:schemeClr val="tx2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 baseline="0">
          <a:solidFill>
            <a:schemeClr val="tx2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 baseline="0">
          <a:solidFill>
            <a:schemeClr val="tx2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 baseline="0">
          <a:solidFill>
            <a:schemeClr val="tx2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 baseline="0">
          <a:solidFill>
            <a:schemeClr val="tx2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name.lastname@mail.wv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15:</a:t>
            </a:r>
            <a:br>
              <a:rPr lang="en-US" dirty="0" smtClean="0"/>
            </a:br>
            <a:r>
              <a:rPr lang="en-US" dirty="0" smtClean="0"/>
              <a:t>Access 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Larry Reaves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larry.reaves@mail.wvu.edu</a:t>
            </a:r>
            <a:endParaRPr lang="en-US" dirty="0" smtClean="0"/>
          </a:p>
          <a:p>
            <a:r>
              <a:rPr lang="en-US" dirty="0" smtClean="0"/>
              <a:t>October 7,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DFE9DB4D-8DDC-4794-BBC3-400D84F20F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 tables using common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create tables and fields, keep in mind that the tables will be joined in relationships using common fields</a:t>
            </a:r>
          </a:p>
          <a:p>
            <a:pPr lvl="1"/>
            <a:r>
              <a:rPr lang="en-US" dirty="0" smtClean="0"/>
              <a:t>Common fields must have the same data type and usually the same name, although different names are allowed</a:t>
            </a:r>
          </a:p>
          <a:p>
            <a:r>
              <a:rPr lang="en-US" dirty="0" smtClean="0"/>
              <a:t>Avoid data redundancy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r</a:t>
            </a:r>
            <a:r>
              <a:rPr lang="en-US" dirty="0" smtClean="0"/>
              <a:t>edundancy is storing duplicate data in two or more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your design is complete, you can begin creating your tables in Access</a:t>
            </a:r>
          </a:p>
          <a:p>
            <a:r>
              <a:rPr lang="en-US" dirty="0" smtClean="0"/>
              <a:t>Table details can be specified in Datasheet view, Design view, or imported from another database or from Excel</a:t>
            </a:r>
          </a:p>
          <a:p>
            <a:r>
              <a:rPr lang="en-US" dirty="0" smtClean="0"/>
              <a:t>No matter how it was created, a table can always be modified later to add a new field or change an existing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and field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Fields names should be descriptive and can include letters, numbers, and spaces</a:t>
            </a:r>
          </a:p>
          <a:p>
            <a:r>
              <a:rPr lang="en-US" dirty="0" smtClean="0"/>
              <a:t>However, it is best to avoid spaces since they can cause problems when creating queries, forms, and reports</a:t>
            </a:r>
          </a:p>
          <a:p>
            <a:r>
              <a:rPr lang="en-US" dirty="0" smtClean="0"/>
              <a:t>For this course we will almost always be using </a:t>
            </a:r>
            <a:r>
              <a:rPr lang="en-US" dirty="0" err="1" smtClean="0"/>
              <a:t>CamelCase</a:t>
            </a:r>
            <a:r>
              <a:rPr lang="en-US" dirty="0" smtClean="0"/>
              <a:t> for table and field names</a:t>
            </a:r>
          </a:p>
          <a:p>
            <a:pPr lvl="1"/>
            <a:r>
              <a:rPr lang="en-US" dirty="0" smtClean="0"/>
              <a:t>The first letter of each word is capitalized and the spaces are removed</a:t>
            </a:r>
          </a:p>
          <a:p>
            <a:pPr lvl="1"/>
            <a:r>
              <a:rPr lang="en-US" dirty="0" err="1" smtClean="0"/>
              <a:t>ThisIsALongExampleOfCamelCase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Establishing a primary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primary key is the field or combination of fields that uniquely identifies each record in a table</a:t>
            </a:r>
          </a:p>
          <a:p>
            <a:r>
              <a:rPr lang="en-US" dirty="0" smtClean="0"/>
              <a:t>Primary keys should be selected to use unique and infrequently changing data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AccountNumber</a:t>
            </a:r>
            <a:r>
              <a:rPr lang="en-US" dirty="0" smtClean="0"/>
              <a:t> for an Accounts table</a:t>
            </a:r>
          </a:p>
          <a:p>
            <a:pPr lvl="1"/>
            <a:r>
              <a:rPr lang="en-US" dirty="0" smtClean="0"/>
              <a:t>ISBN for a Books table</a:t>
            </a:r>
          </a:p>
          <a:p>
            <a:pPr lvl="1"/>
            <a:r>
              <a:rPr lang="en-US" dirty="0" err="1" smtClean="0"/>
              <a:t>StudentId</a:t>
            </a:r>
            <a:r>
              <a:rPr lang="en-US" dirty="0" smtClean="0"/>
              <a:t> for a Students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is no natural primary key, you can create a primary key fields with the AutoNumber data type</a:t>
            </a:r>
          </a:p>
          <a:p>
            <a:r>
              <a:rPr lang="en-US" dirty="0" smtClean="0"/>
              <a:t>This type will automatically increment each time a record is added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foreign key is a field in one table that is the primary key of a different table</a:t>
            </a:r>
          </a:p>
          <a:p>
            <a:r>
              <a:rPr lang="en-US" dirty="0" smtClean="0"/>
              <a:t>This key relates the records in the foreign key table to the records in the table with the matching primary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Fields have properties that determine how the field looks and behaves</a:t>
            </a:r>
          </a:p>
          <a:p>
            <a:pPr lvl="1"/>
            <a:r>
              <a:rPr lang="en-US" dirty="0" smtClean="0"/>
              <a:t>Data type: specifies what type of data is expected for that field</a:t>
            </a:r>
          </a:p>
          <a:p>
            <a:pPr lvl="1"/>
            <a:r>
              <a:rPr lang="en-US" dirty="0" smtClean="0"/>
              <a:t>Caption: allows you to set a readable label that is used in datasheet view, forms, and reports</a:t>
            </a:r>
          </a:p>
          <a:p>
            <a:pPr lvl="1"/>
            <a:r>
              <a:rPr lang="en-US" dirty="0" smtClean="0"/>
              <a:t>Validation Rule: ensures the data entered is formatted properly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Field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Default Value: this value is automatically used for new records when a data value for the field is not otherwise specified</a:t>
            </a:r>
          </a:p>
          <a:p>
            <a:pPr lvl="1"/>
            <a:r>
              <a:rPr lang="en-US" dirty="0"/>
              <a:t>Required: indicates that a value must be entered for the field</a:t>
            </a:r>
          </a:p>
          <a:p>
            <a:pPr lvl="1"/>
            <a:r>
              <a:rPr lang="en-US" dirty="0"/>
              <a:t>Indexed: when set to yes an index is maintained that allows faster lookup and sorting by that field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Referential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creating relationships, you have the option to “Enforce Referential Integrity”</a:t>
            </a:r>
          </a:p>
          <a:p>
            <a:r>
              <a:rPr lang="en-US" dirty="0" smtClean="0"/>
              <a:t>When this option is checked, you cannot enter a foreign key in the related table unless the primary key exists in the primary table</a:t>
            </a:r>
          </a:p>
          <a:p>
            <a:r>
              <a:rPr lang="en-US" dirty="0" smtClean="0"/>
              <a:t>You also can not delete a record from the primary table if it has related records (unless cascade delete is also enabled)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Cascade Updates:</a:t>
            </a:r>
          </a:p>
          <a:p>
            <a:pPr lvl="1"/>
            <a:r>
              <a:rPr lang="en-US" dirty="0" smtClean="0"/>
              <a:t>When the primary key is changed, the foreign key in the related table is automatically updated</a:t>
            </a:r>
          </a:p>
          <a:p>
            <a:r>
              <a:rPr lang="en-US" dirty="0" smtClean="0"/>
              <a:t>Cascade Delete</a:t>
            </a:r>
          </a:p>
          <a:p>
            <a:pPr lvl="1"/>
            <a:r>
              <a:rPr lang="en-US" dirty="0" smtClean="0"/>
              <a:t>When the record with a specific primary key is deleted, all related records are also deleted</a:t>
            </a:r>
          </a:p>
          <a:p>
            <a:pPr lvl="1"/>
            <a:r>
              <a:rPr lang="en-US" dirty="0" smtClean="0"/>
              <a:t>Use with caution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Overview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Queries</a:t>
            </a:r>
          </a:p>
          <a:p>
            <a:r>
              <a:rPr lang="en-US" dirty="0" smtClean="0"/>
              <a:t>Forms</a:t>
            </a:r>
          </a:p>
          <a:p>
            <a:r>
              <a:rPr lang="en-US" dirty="0" smtClean="0"/>
              <a:t>Reports</a:t>
            </a:r>
          </a:p>
          <a:p>
            <a:r>
              <a:rPr lang="en-US" dirty="0" smtClean="0"/>
              <a:t>Relationships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Data with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External Data-&gt;Import &amp; Link-&gt;Excel</a:t>
            </a:r>
          </a:p>
          <a:p>
            <a:pPr lvl="1"/>
            <a:r>
              <a:rPr lang="en-US" dirty="0" smtClean="0"/>
              <a:t>Select file</a:t>
            </a:r>
          </a:p>
          <a:p>
            <a:pPr lvl="1"/>
            <a:r>
              <a:rPr lang="en-US" dirty="0" smtClean="0"/>
              <a:t>Select worksheet</a:t>
            </a:r>
          </a:p>
          <a:p>
            <a:pPr lvl="1"/>
            <a:r>
              <a:rPr lang="en-US" dirty="0" smtClean="0"/>
              <a:t>Specify if the first row contains column headings</a:t>
            </a:r>
          </a:p>
          <a:p>
            <a:pPr lvl="1"/>
            <a:r>
              <a:rPr lang="en-US" dirty="0" smtClean="0"/>
              <a:t>Adjust properties for each field</a:t>
            </a:r>
          </a:p>
          <a:p>
            <a:pPr lvl="1"/>
            <a:r>
              <a:rPr lang="en-US" dirty="0" smtClean="0"/>
              <a:t>Skip fields you don’t want to import</a:t>
            </a:r>
          </a:p>
          <a:p>
            <a:pPr lvl="1"/>
            <a:r>
              <a:rPr lang="en-US" dirty="0" smtClean="0"/>
              <a:t>Choose a primary key</a:t>
            </a:r>
          </a:p>
          <a:p>
            <a:pPr lvl="1"/>
            <a:r>
              <a:rPr lang="en-US" dirty="0" smtClean="0"/>
              <a:t>Name the table</a:t>
            </a:r>
          </a:p>
          <a:p>
            <a:r>
              <a:rPr lang="en-US" dirty="0" smtClean="0"/>
              <a:t>External Data-&gt;Export-&gt;Excel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One-to-Many</a:t>
            </a:r>
          </a:p>
          <a:p>
            <a:pPr lvl="1"/>
            <a:r>
              <a:rPr lang="en-US" dirty="0" smtClean="0"/>
              <a:t>This is a relationship between the primary key in the first table and a foreign key in the second table.  The second table can have many records with the same foreign key.</a:t>
            </a:r>
          </a:p>
          <a:p>
            <a:r>
              <a:rPr lang="en-US" dirty="0" smtClean="0"/>
              <a:t>One-to-One</a:t>
            </a:r>
          </a:p>
          <a:p>
            <a:pPr lvl="1"/>
            <a:r>
              <a:rPr lang="en-US" dirty="0" smtClean="0"/>
              <a:t>Two different tables use the same primary key</a:t>
            </a:r>
          </a:p>
          <a:p>
            <a:r>
              <a:rPr lang="en-US" dirty="0" smtClean="0"/>
              <a:t>Many-to-Many</a:t>
            </a:r>
          </a:p>
          <a:p>
            <a:pPr lvl="1"/>
            <a:r>
              <a:rPr lang="en-US" dirty="0" smtClean="0"/>
              <a:t>This type of relationship requires an additional table with two foreign keys per record: one for each primary key in the two related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One-to-many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examples so far have been one-to-many</a:t>
            </a:r>
          </a:p>
          <a:p>
            <a:r>
              <a:rPr lang="en-US" dirty="0" smtClean="0"/>
              <a:t>One-to-many is the most common relationship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07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One-to-one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tables have the same primary key</a:t>
            </a:r>
          </a:p>
          <a:p>
            <a:r>
              <a:rPr lang="en-US" dirty="0" smtClean="0"/>
              <a:t>Two uses for one-to-one relationships:</a:t>
            </a:r>
          </a:p>
          <a:p>
            <a:pPr lvl="1"/>
            <a:r>
              <a:rPr lang="en-US" dirty="0" smtClean="0"/>
              <a:t>Extending a table where the existing design must be preserved for legacy reasons (for example, custom software that relies on the existing design)</a:t>
            </a:r>
          </a:p>
          <a:p>
            <a:pPr lvl="1"/>
            <a:r>
              <a:rPr lang="en-US" dirty="0" smtClean="0"/>
              <a:t>Security: Sometimes you must split the record into two tables: one that any user can view, and one that has sensitive information whose access is restricted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45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Many-to-many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additional table is used to link the two primary tables</a:t>
            </a:r>
          </a:p>
          <a:p>
            <a:r>
              <a:rPr lang="en-US" dirty="0" smtClean="0"/>
              <a:t>This third table contains two foreign keys, one matching each primary key in the two related tables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Employees and Projects</a:t>
            </a:r>
          </a:p>
          <a:p>
            <a:pPr lvl="1"/>
            <a:r>
              <a:rPr lang="en-US" dirty="0" smtClean="0"/>
              <a:t>Each Project is assigned to multiple Employees and each Employee has multiple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98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Tools-&gt;Table-&gt;Relationships or</a:t>
            </a:r>
          </a:p>
          <a:p>
            <a:r>
              <a:rPr lang="en-US" dirty="0" smtClean="0"/>
              <a:t>Database Tools-&gt;Relationships</a:t>
            </a:r>
          </a:p>
          <a:p>
            <a:r>
              <a:rPr lang="en-US" dirty="0" smtClean="0"/>
              <a:t>Drag the primary key to the foreign key (one-to-many)</a:t>
            </a:r>
          </a:p>
          <a:p>
            <a:r>
              <a:rPr lang="en-US" dirty="0" smtClean="0"/>
              <a:t>Drag the primary key to the primary key (one-to-one)</a:t>
            </a:r>
          </a:p>
          <a:p>
            <a:r>
              <a:rPr lang="en-US" dirty="0" smtClean="0"/>
              <a:t>Drag each primary key to each foreign key (many-to-many)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51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Queries</a:t>
            </a:r>
          </a:p>
          <a:p>
            <a:pPr lvl="1"/>
            <a:r>
              <a:rPr lang="en-US" dirty="0" smtClean="0"/>
              <a:t>Query Wizard</a:t>
            </a:r>
          </a:p>
          <a:p>
            <a:pPr lvl="1"/>
            <a:r>
              <a:rPr lang="en-US" dirty="0" smtClean="0"/>
              <a:t>Design View</a:t>
            </a:r>
          </a:p>
          <a:p>
            <a:r>
              <a:rPr lang="en-US" dirty="0" smtClean="0"/>
              <a:t>Specifying query criteria (filtering results)</a:t>
            </a:r>
          </a:p>
          <a:p>
            <a:r>
              <a:rPr lang="en-US" dirty="0" smtClean="0"/>
              <a:t>Sorting results</a:t>
            </a:r>
          </a:p>
          <a:p>
            <a:r>
              <a:rPr lang="en-US" dirty="0" smtClean="0"/>
              <a:t>Copying </a:t>
            </a:r>
            <a:r>
              <a:rPr lang="en-US" smtClean="0"/>
              <a:t>and running queries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table is a storage location in a database that holds related information</a:t>
            </a:r>
          </a:p>
          <a:p>
            <a:r>
              <a:rPr lang="en-US" dirty="0" smtClean="0"/>
              <a:t>A table consists of records, each record is make up of fields</a:t>
            </a:r>
          </a:p>
          <a:p>
            <a:r>
              <a:rPr lang="en-US" dirty="0" smtClean="0"/>
              <a:t>When designing a database, the first step is to identify the tables you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you have identified the tables you need, you must add the necessary fields to each table using these guidelines:</a:t>
            </a:r>
          </a:p>
          <a:p>
            <a:pPr lvl="1"/>
            <a:r>
              <a:rPr lang="en-US" dirty="0" smtClean="0"/>
              <a:t>Include the necessary data</a:t>
            </a:r>
          </a:p>
          <a:p>
            <a:pPr lvl="1"/>
            <a:r>
              <a:rPr lang="en-US" dirty="0" smtClean="0"/>
              <a:t>Design for now and the future</a:t>
            </a:r>
          </a:p>
          <a:p>
            <a:pPr lvl="1"/>
            <a:r>
              <a:rPr lang="en-US" dirty="0" smtClean="0"/>
              <a:t>Store data in its smallest parts</a:t>
            </a:r>
          </a:p>
          <a:p>
            <a:pPr lvl="1"/>
            <a:r>
              <a:rPr lang="en-US" dirty="0" smtClean="0"/>
              <a:t>Add calculated fields to a table</a:t>
            </a:r>
          </a:p>
          <a:p>
            <a:pPr lvl="1"/>
            <a:r>
              <a:rPr lang="en-US" dirty="0" smtClean="0"/>
              <a:t>Design to accommodate date arithmetic</a:t>
            </a:r>
          </a:p>
          <a:p>
            <a:pPr lvl="1"/>
            <a:r>
              <a:rPr lang="en-US" dirty="0" smtClean="0"/>
              <a:t>Link tables using common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Include the necessary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what information will be expected from the system and determine the data required to produce that information</a:t>
            </a:r>
          </a:p>
          <a:p>
            <a:r>
              <a:rPr lang="en-US" dirty="0" smtClean="0"/>
              <a:t>If the information can be calculated from the data it should not be included as a separate data field</a:t>
            </a:r>
          </a:p>
          <a:p>
            <a:pPr lvl="1"/>
            <a:r>
              <a:rPr lang="en-US" dirty="0" smtClean="0"/>
              <a:t>If it will be commonly used, you can add a calculated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for now and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future needs and build in the flexibility to satisfy those demands</a:t>
            </a:r>
          </a:p>
          <a:p>
            <a:r>
              <a:rPr lang="en-US" dirty="0" smtClean="0"/>
              <a:t>Especially note the size of data types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tinyint</a:t>
            </a:r>
            <a:r>
              <a:rPr lang="en-US" dirty="0" smtClean="0"/>
              <a:t> might be okay for an ID field for now, but it is limited to the values 0-255.  After 256 records, you will not be able to create more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Store data in its smallest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dividing data up as much as possible we create more flexibility</a:t>
            </a:r>
          </a:p>
          <a:p>
            <a:pPr lvl="1"/>
            <a:r>
              <a:rPr lang="en-US" dirty="0" smtClean="0"/>
              <a:t>Example: names</a:t>
            </a:r>
          </a:p>
          <a:p>
            <a:pPr lvl="2"/>
            <a:r>
              <a:rPr lang="en-US" dirty="0" smtClean="0"/>
              <a:t>You could store names as </a:t>
            </a:r>
            <a:r>
              <a:rPr lang="en-US" dirty="0" smtClean="0"/>
              <a:t>one </a:t>
            </a:r>
            <a:r>
              <a:rPr lang="en-US" dirty="0" smtClean="0"/>
              <a:t>field like “Larry Reaves”</a:t>
            </a:r>
          </a:p>
          <a:p>
            <a:pPr lvl="2"/>
            <a:r>
              <a:rPr lang="en-US" dirty="0" smtClean="0"/>
              <a:t>However, if you store names in two separate fields: </a:t>
            </a:r>
            <a:r>
              <a:rPr lang="en-US" dirty="0" err="1" smtClean="0"/>
              <a:t>first_name</a:t>
            </a:r>
            <a:r>
              <a:rPr lang="en-US" dirty="0" smtClean="0"/>
              <a:t> and </a:t>
            </a:r>
            <a:r>
              <a:rPr lang="en-US" dirty="0" err="1" smtClean="0"/>
              <a:t>last_name</a:t>
            </a:r>
            <a:r>
              <a:rPr lang="en-US" dirty="0" smtClean="0"/>
              <a:t> it is easier to create reports using different formats for the names</a:t>
            </a:r>
          </a:p>
          <a:p>
            <a:pPr lvl="3"/>
            <a:r>
              <a:rPr lang="en-US" dirty="0" smtClean="0"/>
              <a:t>“Larry Reaves”</a:t>
            </a:r>
          </a:p>
          <a:p>
            <a:pPr lvl="3"/>
            <a:r>
              <a:rPr lang="en-US" dirty="0" smtClean="0"/>
              <a:t>“Reaves, Larry”</a:t>
            </a:r>
          </a:p>
          <a:p>
            <a:pPr lvl="3"/>
            <a:r>
              <a:rPr lang="en-US" dirty="0" smtClean="0"/>
              <a:t>“Mr. Larry Reaves”</a:t>
            </a:r>
          </a:p>
          <a:p>
            <a:pPr lvl="3"/>
            <a:r>
              <a:rPr lang="en-US" dirty="0" smtClean="0"/>
              <a:t>“Mr. Reaves”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calculated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calculated field produces a value from an expression or function that references one or more existing fields</a:t>
            </a:r>
          </a:p>
          <a:p>
            <a:pPr lvl="1"/>
            <a:r>
              <a:rPr lang="en-US" dirty="0" smtClean="0"/>
              <a:t>Calculated fields are not available in Access versions earlier than 2010, and will be used on homework assignments</a:t>
            </a:r>
          </a:p>
          <a:p>
            <a:pPr lvl="1"/>
            <a:r>
              <a:rPr lang="en-US" dirty="0" smtClean="0"/>
              <a:t>As always, Access 2010 is available in Open Lab or on the library computers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to accommodate date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dealing with periods of time it is better to store dates than numeric values</a:t>
            </a:r>
          </a:p>
          <a:p>
            <a:pPr lvl="1"/>
            <a:r>
              <a:rPr lang="en-US" dirty="0" smtClean="0"/>
              <a:t>Example: age</a:t>
            </a:r>
          </a:p>
          <a:p>
            <a:pPr lvl="2"/>
            <a:r>
              <a:rPr lang="en-US" dirty="0" smtClean="0"/>
              <a:t>If you store a person’s age in the database, it must be updated every time they have a birthday</a:t>
            </a:r>
          </a:p>
          <a:p>
            <a:pPr lvl="2"/>
            <a:r>
              <a:rPr lang="en-US" dirty="0" smtClean="0"/>
              <a:t>If instead you store the birthday, you can use date arithmetic to calculate their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5D9B-1C63-4AA5-AD3D-EC9722EAA0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101 Theme - Gold Variant">
  <a:themeElements>
    <a:clrScheme name="CS101 Theme">
      <a:dk1>
        <a:srgbClr val="254061"/>
      </a:dk1>
      <a:lt1>
        <a:sysClr val="window" lastClr="FFFFFF"/>
      </a:lt1>
      <a:dk2>
        <a:srgbClr val="595959"/>
      </a:dk2>
      <a:lt2>
        <a:srgbClr val="E0E0E0"/>
      </a:lt2>
      <a:accent1>
        <a:srgbClr val="EEB211"/>
      </a:accent1>
      <a:accent2>
        <a:srgbClr val="0059A3"/>
      </a:accent2>
      <a:accent3>
        <a:srgbClr val="D9541E"/>
      </a:accent3>
      <a:accent4>
        <a:srgbClr val="F47B20"/>
      </a:accent4>
      <a:accent5>
        <a:srgbClr val="715B00"/>
      </a:accent5>
      <a:accent6>
        <a:srgbClr val="27318B"/>
      </a:accent6>
      <a:hlink>
        <a:srgbClr val="0079C1"/>
      </a:hlink>
      <a:folHlink>
        <a:srgbClr val="C2A874"/>
      </a:folHlink>
    </a:clrScheme>
    <a:fontScheme name="CS101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S101 Theme - Blue Variant">
  <a:themeElements>
    <a:clrScheme name="CS101 Theme">
      <a:dk1>
        <a:srgbClr val="254061"/>
      </a:dk1>
      <a:lt1>
        <a:sysClr val="window" lastClr="FFFFFF"/>
      </a:lt1>
      <a:dk2>
        <a:srgbClr val="595959"/>
      </a:dk2>
      <a:lt2>
        <a:srgbClr val="E0E0E0"/>
      </a:lt2>
      <a:accent1>
        <a:srgbClr val="EEB211"/>
      </a:accent1>
      <a:accent2>
        <a:srgbClr val="0059A3"/>
      </a:accent2>
      <a:accent3>
        <a:srgbClr val="D9541E"/>
      </a:accent3>
      <a:accent4>
        <a:srgbClr val="F47B20"/>
      </a:accent4>
      <a:accent5>
        <a:srgbClr val="715B00"/>
      </a:accent5>
      <a:accent6>
        <a:srgbClr val="27318B"/>
      </a:accent6>
      <a:hlink>
        <a:srgbClr val="0079C1"/>
      </a:hlink>
      <a:folHlink>
        <a:srgbClr val="C2A874"/>
      </a:folHlink>
    </a:clrScheme>
    <a:fontScheme name="CS101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CS101 Theme</Template>
  <TotalTime>3962</TotalTime>
  <Words>1298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CS101 Theme - Gold Variant</vt:lpstr>
      <vt:lpstr>CS101 Theme - Blue Variant</vt:lpstr>
      <vt:lpstr>Day 15: Access Chapter 2</vt:lpstr>
      <vt:lpstr>Last class</vt:lpstr>
      <vt:lpstr>Tables</vt:lpstr>
      <vt:lpstr>Choosing fields</vt:lpstr>
      <vt:lpstr>Include the necessary data</vt:lpstr>
      <vt:lpstr>Design for now and the future</vt:lpstr>
      <vt:lpstr>Store data in its smallest parts</vt:lpstr>
      <vt:lpstr>Add calculated fields</vt:lpstr>
      <vt:lpstr>Design to accommodate date arithmetic</vt:lpstr>
      <vt:lpstr>Link tables using common fields</vt:lpstr>
      <vt:lpstr>Creating tables</vt:lpstr>
      <vt:lpstr>Table and field names</vt:lpstr>
      <vt:lpstr>Establishing a primary key</vt:lpstr>
      <vt:lpstr>Primary Keys continued</vt:lpstr>
      <vt:lpstr>Foreign Keys</vt:lpstr>
      <vt:lpstr>Field properties</vt:lpstr>
      <vt:lpstr>More Field Properties</vt:lpstr>
      <vt:lpstr>Referential Integrity</vt:lpstr>
      <vt:lpstr>Cascading</vt:lpstr>
      <vt:lpstr>Sharing Data with excel</vt:lpstr>
      <vt:lpstr>Relationship types</vt:lpstr>
      <vt:lpstr>One-to-many</vt:lpstr>
      <vt:lpstr>One-to-one</vt:lpstr>
      <vt:lpstr>Many-to-many</vt:lpstr>
      <vt:lpstr>Establishing relationships</vt:lpstr>
      <vt:lpstr>Next Class</vt:lpstr>
      <vt:lpstr>PowerPoint Presentation</vt:lpstr>
    </vt:vector>
  </TitlesOfParts>
  <Company>West Virginia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dc:creator>jmack</dc:creator>
  <dc:description>Version 3.0 - Modified 8/20/2008</dc:description>
  <cp:lastModifiedBy>CS101 Student</cp:lastModifiedBy>
  <cp:revision>290</cp:revision>
  <dcterms:created xsi:type="dcterms:W3CDTF">2006-06-14T06:07:34Z</dcterms:created>
  <dcterms:modified xsi:type="dcterms:W3CDTF">2013-10-07T15:41:38Z</dcterms:modified>
</cp:coreProperties>
</file>