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AA0F"/>
    <a:srgbClr val="0038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F66121-4D9C-48FB-BCA9-ACBB0C95BF87}" type="datetimeFigureOut">
              <a:rPr lang="en-US" smtClean="0"/>
              <a:pPr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E1D79-1C99-4D37-896D-E81496B99A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087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5B819-6FA0-4131-95BB-5CAF2FE3533D}" type="datetimeFigureOut">
              <a:rPr lang="en-US" smtClean="0"/>
              <a:t>11/14/2012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7C14F-44CD-4EE7-9C3F-EB84DE54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78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483096"/>
            <a:ext cx="9144000" cy="374904"/>
          </a:xfrm>
          <a:prstGeom prst="rect">
            <a:avLst/>
          </a:prstGeom>
          <a:solidFill>
            <a:srgbClr val="E0A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 Single Corner Rectangle 15"/>
          <p:cNvSpPr/>
          <p:nvPr userDrawn="1"/>
        </p:nvSpPr>
        <p:spPr>
          <a:xfrm>
            <a:off x="0" y="6556248"/>
            <a:ext cx="8458200" cy="301752"/>
          </a:xfrm>
          <a:prstGeom prst="round1Rect">
            <a:avLst>
              <a:gd name="adj" fmla="val 50000"/>
            </a:avLst>
          </a:prstGeom>
          <a:solidFill>
            <a:srgbClr val="0038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6BD196F-6D93-4C7F-B0C0-07AFCD9A5B5B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1042416"/>
            <a:ext cx="9144000" cy="100584"/>
          </a:xfrm>
          <a:prstGeom prst="rect">
            <a:avLst/>
          </a:prstGeom>
          <a:solidFill>
            <a:srgbClr val="E0A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1042416"/>
          </a:xfrm>
          <a:prstGeom prst="rect">
            <a:avLst/>
          </a:prstGeom>
          <a:solidFill>
            <a:srgbClr val="0038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CS101-Wordmark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68880" y="0"/>
            <a:ext cx="4191000" cy="10477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C341B-69A1-4A4A-994E-A0905E5ABE93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4B7-5556-4F23-9551-F6C6E15EFFC9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0932269-11CC-4BBB-BE62-A4F14A6C344C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Nagendra Vemulapalli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E473-0A0A-4C97-A612-BE620A318DFC}" type="datetime1">
              <a:rPr lang="en-US" smtClean="0"/>
              <a:t>11/14/2012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DA9D5-4714-46B9-A2BF-029BED555661}" type="datetime1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62407-50C5-4921-B243-469F113BC097}" type="datetime1">
              <a:rPr lang="en-US" smtClean="0"/>
              <a:t>11/14/2012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0DF8-3B9C-4C29-9A9F-B1B7BCD95317}" type="datetime1">
              <a:rPr lang="en-US" smtClean="0"/>
              <a:t>11/14/2012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15E5D-6E26-4860-B431-9199F4AA942F}" type="datetime1">
              <a:rPr lang="en-US" smtClean="0"/>
              <a:t>11/14/2012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08648-BFF3-4B6F-8A30-89933C5EAA55}" type="datetime1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6E2B-AF5D-4BA4-B5AC-02B7881D2478}" type="datetime1">
              <a:rPr lang="en-US" smtClean="0"/>
              <a:t>11/14/2012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483096"/>
            <a:ext cx="8266176" cy="374904"/>
          </a:xfrm>
          <a:prstGeom prst="rect">
            <a:avLst/>
          </a:prstGeom>
          <a:solidFill>
            <a:srgbClr val="0038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 Single Corner Rectangle 12"/>
          <p:cNvSpPr>
            <a:spLocks/>
          </p:cNvSpPr>
          <p:nvPr/>
        </p:nvSpPr>
        <p:spPr>
          <a:xfrm rot="10800000">
            <a:off x="914400" y="6483096"/>
            <a:ext cx="8229600" cy="73152"/>
          </a:xfrm>
          <a:prstGeom prst="round1Rect">
            <a:avLst>
              <a:gd name="adj" fmla="val 50000"/>
            </a:avLst>
          </a:prstGeom>
          <a:solidFill>
            <a:srgbClr val="E0A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193024" y="6553200"/>
            <a:ext cx="950976" cy="304800"/>
          </a:xfrm>
          <a:prstGeom prst="rect">
            <a:avLst/>
          </a:prstGeom>
          <a:solidFill>
            <a:srgbClr val="E0A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042416"/>
            <a:ext cx="9144000" cy="100584"/>
          </a:xfrm>
          <a:prstGeom prst="rect">
            <a:avLst/>
          </a:prstGeom>
          <a:solidFill>
            <a:srgbClr val="E0A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42416"/>
          </a:xfrm>
          <a:prstGeom prst="rect">
            <a:avLst/>
          </a:prstGeom>
          <a:solidFill>
            <a:srgbClr val="0038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298448"/>
            <a:ext cx="8531352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FB353916-66E2-43FA-B028-2A56255D20AD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Nagendra Vemulapalli</a:t>
            </a:r>
            <a:endParaRPr lang="en-US" dirty="0"/>
          </a:p>
        </p:txBody>
      </p:sp>
      <p:sp>
        <p:nvSpPr>
          <p:cNvPr id="12" name="Round Single Corner Rectangle 11"/>
          <p:cNvSpPr/>
          <p:nvPr/>
        </p:nvSpPr>
        <p:spPr>
          <a:xfrm>
            <a:off x="8001000" y="6556248"/>
            <a:ext cx="457200" cy="301752"/>
          </a:xfrm>
          <a:prstGeom prst="round1Rect">
            <a:avLst>
              <a:gd name="adj" fmla="val 50000"/>
            </a:avLst>
          </a:prstGeom>
          <a:solidFill>
            <a:srgbClr val="0038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B0E343D9-4538-4655-B203-B8F507FDA1E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CS101-Logo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0789" y="6492240"/>
            <a:ext cx="548811" cy="3474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Microsoft word</a:t>
            </a:r>
            <a:br>
              <a:rPr lang="en-US" dirty="0" smtClean="0"/>
            </a:br>
            <a:r>
              <a:rPr lang="en-US" dirty="0" smtClean="0"/>
              <a:t>Chapters 4, 5, 6 &amp; 7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Nagendra</a:t>
            </a:r>
            <a:r>
              <a:rPr lang="en-US" dirty="0" smtClean="0"/>
              <a:t> </a:t>
            </a:r>
            <a:r>
              <a:rPr lang="en-US" dirty="0" err="1" smtClean="0"/>
              <a:t>Vemulapalli</a:t>
            </a:r>
            <a:endParaRPr lang="en-US" dirty="0" smtClean="0"/>
          </a:p>
          <a:p>
            <a:r>
              <a:rPr lang="en-US" dirty="0" smtClean="0"/>
              <a:t>Nagendra.vemulapalli@mail.wvu.edu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D397A83-5791-49A9-BFED-E5BF1DC03506}" type="slidenum">
              <a:rPr lang="en-US"/>
              <a:pPr/>
              <a:t>10</a:t>
            </a:fld>
            <a:endParaRPr lang="en-US"/>
          </a:p>
        </p:txBody>
      </p:sp>
      <p:sp>
        <p:nvSpPr>
          <p:cNvPr id="306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Footnotes/Endnotes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Position the cursor to the right of any thing in the list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00B050"/>
                </a:solidFill>
              </a:rPr>
              <a:t>References</a:t>
            </a:r>
            <a:r>
              <a:rPr lang="en-US" dirty="0" smtClean="0"/>
              <a:t> ribbon &gt; </a:t>
            </a:r>
            <a:r>
              <a:rPr lang="en-US" dirty="0" smtClean="0">
                <a:solidFill>
                  <a:srgbClr val="00B050"/>
                </a:solidFill>
              </a:rPr>
              <a:t>Insert Footnote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Type some information about the thing in the footnote area, then view it by the thing name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895600"/>
            <a:ext cx="2590800" cy="16592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56EC-C8BB-47D9-ADDC-864495CA0DDB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951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Word Continued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Tabs</a:t>
            </a:r>
          </a:p>
          <a:p>
            <a:pPr eaLnBrk="1" hangingPunct="1">
              <a:defRPr/>
            </a:pPr>
            <a:r>
              <a:rPr lang="en-US" dirty="0" smtClean="0"/>
              <a:t>Wordart</a:t>
            </a:r>
          </a:p>
          <a:p>
            <a:pPr eaLnBrk="1" hangingPunct="1">
              <a:defRPr/>
            </a:pPr>
            <a:r>
              <a:rPr lang="en-US" dirty="0" smtClean="0"/>
              <a:t>Pictures &amp; Clipart</a:t>
            </a:r>
          </a:p>
          <a:p>
            <a:pPr eaLnBrk="1" hangingPunct="1">
              <a:defRPr/>
            </a:pPr>
            <a:r>
              <a:rPr lang="en-US" dirty="0" smtClean="0"/>
              <a:t>Symbols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5B1BC3-6DCF-4B7D-B27E-33F60BA2DEC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0D7E1-2341-4808-9AD3-AFD8C382DCE3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01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tab</a:t>
            </a:r>
            <a:r>
              <a:rPr lang="en-US" dirty="0" smtClean="0"/>
              <a:t> is a marker for aligning text in a document.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left tab </a:t>
            </a:r>
            <a:r>
              <a:rPr lang="en-US" dirty="0" smtClean="0"/>
              <a:t>marks the position to align text on the left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right tab </a:t>
            </a:r>
            <a:r>
              <a:rPr lang="en-US" dirty="0" smtClean="0"/>
              <a:t>marks the position to align text on the right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center tab </a:t>
            </a:r>
            <a:r>
              <a:rPr lang="en-US" dirty="0" smtClean="0"/>
              <a:t>marks where text centers as you type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decimal tab </a:t>
            </a:r>
            <a:r>
              <a:rPr lang="en-US" dirty="0" smtClean="0"/>
              <a:t>marks where numbers align on a decimal point as you type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26C55-DCD6-4A88-85B4-4BDD5C54C65C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3D9-4538-4655-B203-B8F507FDA1E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96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F4412F6-F9D6-4FF9-9D26-62959DC5E608}" type="slidenum">
              <a:rPr lang="en-US"/>
              <a:pPr/>
              <a:t>13</a:t>
            </a:fld>
            <a:endParaRPr lang="en-US"/>
          </a:p>
        </p:txBody>
      </p:sp>
      <p:sp>
        <p:nvSpPr>
          <p:cNvPr id="2201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Setting Tab Stops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* If rulers are missing: </a:t>
            </a:r>
            <a:r>
              <a:rPr lang="en-US" dirty="0" smtClean="0">
                <a:solidFill>
                  <a:srgbClr val="00B050"/>
                </a:solidFill>
              </a:rPr>
              <a:t>View</a:t>
            </a:r>
            <a:r>
              <a:rPr lang="en-US" dirty="0" smtClean="0"/>
              <a:t> &gt; </a:t>
            </a:r>
            <a:r>
              <a:rPr lang="en-US" dirty="0" smtClean="0">
                <a:solidFill>
                  <a:srgbClr val="00B050"/>
                </a:solidFill>
              </a:rPr>
              <a:t>Show/Hide</a:t>
            </a:r>
            <a:r>
              <a:rPr lang="en-US" dirty="0" smtClean="0"/>
              <a:t> &gt; </a:t>
            </a:r>
            <a:r>
              <a:rPr lang="en-US" dirty="0" smtClean="0">
                <a:solidFill>
                  <a:srgbClr val="00B050"/>
                </a:solidFill>
              </a:rPr>
              <a:t>Ruler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To create a new tabs…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dirty="0" smtClean="0"/>
              <a:t>Use Tab Alignment Selector to choose a type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dirty="0" smtClean="0"/>
              <a:t>Use Horizontal Ruler to set location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dirty="0" smtClean="0"/>
              <a:t>Press [Tab] key to move text to next tab</a:t>
            </a:r>
          </a:p>
          <a:p>
            <a:pPr marL="609600" indent="-609600" eaLnBrk="1" hangingPunct="1">
              <a:lnSpc>
                <a:spcPct val="90000"/>
              </a:lnSpc>
              <a:buNone/>
              <a:defRPr/>
            </a:pPr>
            <a:endParaRPr lang="en-US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80D0-4A0A-41B8-9539-674A82EB3996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5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7D36AE0-FEF4-4BA0-A845-CDEE81AD5D02}" type="slidenum">
              <a:rPr lang="en-US"/>
              <a:pPr/>
              <a:t>14</a:t>
            </a:fld>
            <a:endParaRPr lang="en-US"/>
          </a:p>
        </p:txBody>
      </p:sp>
      <p:sp>
        <p:nvSpPr>
          <p:cNvPr id="271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Left Tab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Create a Left Tab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Insert a few blank lines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Select the left tab symbol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Click to place the tab at 1.5” on the top ruler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In the document, press [Tab]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Type your last name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CE5C-6384-4D40-8507-22E9230E8B16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94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918F40-EDA3-4651-9F1D-A4C0D8AC862D}" type="slidenum">
              <a:rPr lang="en-US"/>
              <a:pPr/>
              <a:t>15</a:t>
            </a:fld>
            <a:endParaRPr lang="en-US"/>
          </a:p>
        </p:txBody>
      </p:sp>
      <p:sp>
        <p:nvSpPr>
          <p:cNvPr id="272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Center Tab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Create a Center Tab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Insert a blank line after your last name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Select the center tab symbol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Click to place the tab at 2.5” on the top ruler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[Tab] twice in the document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Type your first name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1D0E4-8CEA-47D8-9D2F-8DC5F752A4AF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88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8EAE61-C0AB-412F-A255-73724A1705CC}" type="slidenum">
              <a:rPr lang="en-US"/>
              <a:pPr/>
              <a:t>16</a:t>
            </a:fld>
            <a:endParaRPr lang="en-US"/>
          </a:p>
        </p:txBody>
      </p:sp>
      <p:sp>
        <p:nvSpPr>
          <p:cNvPr id="273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Right Tab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Create a Right Tab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Insert a blank line after your first name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Select the right tab symbol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Click to place the tab at 4” on the top ruler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[Tab] 3 times in the document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Type “</a:t>
            </a:r>
            <a:r>
              <a:rPr lang="en-US" smtClean="0"/>
              <a:t>Computer Science”</a:t>
            </a: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35BB5-A23D-4EEE-938D-DAA872DED386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2559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DEDF7EE-D901-4669-88FE-68CCC4385D71}" type="slidenum">
              <a:rPr lang="en-US"/>
              <a:pPr/>
              <a:t>17</a:t>
            </a:fld>
            <a:endParaRPr lang="en-US"/>
          </a:p>
        </p:txBody>
      </p:sp>
      <p:sp>
        <p:nvSpPr>
          <p:cNvPr id="274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Decimal Tab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Create a Decimal Tab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Insert some blank lines after “Computer Science”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Select the decimal tab symbol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Click to place the tab at 5” on the top ruler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[Tab] 4 times for each of the below…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Type to the following on separate lines: 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chemeClr val="hlink"/>
                </a:solidFill>
              </a:rPr>
              <a:t>	</a:t>
            </a:r>
            <a:r>
              <a:rPr lang="en-US" dirty="0" smtClean="0">
                <a:solidFill>
                  <a:srgbClr val="00B050"/>
                </a:solidFill>
              </a:rPr>
              <a:t>3.14	310.49</a:t>
            </a:r>
            <a:r>
              <a:rPr lang="en-US" dirty="0" smtClean="0">
                <a:solidFill>
                  <a:schemeClr val="hlink"/>
                </a:solidFill>
              </a:rPr>
              <a:t>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F6CD7-5982-436A-9EC3-E79CE2545307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70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ribbon &gt; WordArt </a:t>
            </a:r>
          </a:p>
          <a:p>
            <a:r>
              <a:rPr lang="en-US" dirty="0" smtClean="0"/>
              <a:t>Select a style</a:t>
            </a:r>
          </a:p>
          <a:p>
            <a:r>
              <a:rPr lang="en-US" dirty="0" smtClean="0"/>
              <a:t>Enter desired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83CD8-709F-4CF9-8768-438884F0CDC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DA74-4506-4D7C-9F83-C84F5FD58714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865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Pictures &amp; Clipart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Pictures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Insert</a:t>
            </a:r>
            <a:r>
              <a:rPr lang="en-US" dirty="0" smtClean="0"/>
              <a:t> ribbon &gt;</a:t>
            </a:r>
            <a:r>
              <a:rPr lang="en-US" dirty="0" smtClean="0">
                <a:solidFill>
                  <a:srgbClr val="00B050"/>
                </a:solidFill>
              </a:rPr>
              <a:t> Picture </a:t>
            </a:r>
            <a:r>
              <a:rPr lang="en-US" dirty="0" smtClean="0"/>
              <a:t>&gt; Select one &gt; Resize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Clip Art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Insert </a:t>
            </a:r>
            <a:r>
              <a:rPr lang="en-US" dirty="0" smtClean="0"/>
              <a:t>ribbon &gt; </a:t>
            </a:r>
            <a:r>
              <a:rPr lang="en-US" dirty="0" smtClean="0">
                <a:solidFill>
                  <a:srgbClr val="00B050"/>
                </a:solidFill>
              </a:rPr>
              <a:t>Clip Art </a:t>
            </a:r>
            <a:r>
              <a:rPr lang="en-US" dirty="0" smtClean="0"/>
              <a:t>&gt; Select one &gt; Resize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83CD8-709F-4CF9-8768-438884F0CDC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03162-3645-4FC9-99E4-06D509777AD2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9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Word Continued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Equation Editor</a:t>
            </a:r>
          </a:p>
          <a:p>
            <a:pPr eaLnBrk="1" hangingPunct="1">
              <a:defRPr/>
            </a:pPr>
            <a:r>
              <a:rPr lang="en-US" dirty="0" smtClean="0"/>
              <a:t>Bullets &amp; Numbers</a:t>
            </a:r>
          </a:p>
          <a:p>
            <a:pPr eaLnBrk="1" hangingPunct="1">
              <a:defRPr/>
            </a:pPr>
            <a:r>
              <a:rPr lang="en-US" dirty="0" smtClean="0"/>
              <a:t>Footnotes / Endnotes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5B1BC3-6DCF-4B7D-B27E-33F60BA2DEC5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2BE9-60AB-4E9B-BF26-30A895C08444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3236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0D0D475-98E1-4502-ABC3-2771440F00D5}" type="slidenum">
              <a:rPr lang="en-US"/>
              <a:pPr/>
              <a:t>20</a:t>
            </a:fld>
            <a:endParaRPr lang="en-US"/>
          </a:p>
        </p:txBody>
      </p:sp>
      <p:sp>
        <p:nvSpPr>
          <p:cNvPr id="2498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Symbols and Special Characters…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Two methods to enter these: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B050"/>
                </a:solidFill>
              </a:rPr>
              <a:t>Insert </a:t>
            </a:r>
            <a:r>
              <a:rPr lang="en-US" dirty="0" smtClean="0"/>
              <a:t>ribbon&gt; </a:t>
            </a:r>
            <a:r>
              <a:rPr lang="en-US" dirty="0" smtClean="0">
                <a:solidFill>
                  <a:srgbClr val="00B050"/>
                </a:solidFill>
              </a:rPr>
              <a:t>Symbols </a:t>
            </a:r>
            <a:r>
              <a:rPr lang="en-US" dirty="0" smtClean="0"/>
              <a:t>group &gt; </a:t>
            </a:r>
            <a:r>
              <a:rPr lang="en-US" dirty="0" smtClean="0">
                <a:solidFill>
                  <a:srgbClr val="00B050"/>
                </a:solidFill>
              </a:rPr>
              <a:t>Symbol</a:t>
            </a:r>
            <a:r>
              <a:rPr lang="en-US" dirty="0" smtClean="0"/>
              <a:t> &gt; </a:t>
            </a:r>
            <a:r>
              <a:rPr lang="en-US" dirty="0" smtClean="0">
                <a:solidFill>
                  <a:srgbClr val="00B050"/>
                </a:solidFill>
              </a:rPr>
              <a:t>More Symbols </a:t>
            </a:r>
            <a:r>
              <a:rPr lang="en-US" dirty="0" smtClean="0"/>
              <a:t>&gt; </a:t>
            </a:r>
            <a:r>
              <a:rPr lang="en-US" dirty="0" smtClean="0">
                <a:solidFill>
                  <a:srgbClr val="00B050"/>
                </a:solidFill>
              </a:rPr>
              <a:t>Special Characters </a:t>
            </a:r>
            <a:r>
              <a:rPr lang="en-US" dirty="0" smtClean="0"/>
              <a:t>tab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Or, Word will automatically convert some standard characters into typographic symbols…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23F5-4478-4A1A-B172-170ADD3D9CAA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218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E534C4F-46C8-4BB8-B8BF-5569E59FA182}" type="slidenum">
              <a:rPr lang="en-US"/>
              <a:pPr/>
              <a:t>21</a:t>
            </a:fld>
            <a:endParaRPr lang="en-US"/>
          </a:p>
        </p:txBody>
      </p:sp>
      <p:sp>
        <p:nvSpPr>
          <p:cNvPr id="2508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Common typographic symbols</a:t>
            </a:r>
          </a:p>
        </p:txBody>
      </p:sp>
      <p:pic>
        <p:nvPicPr>
          <p:cNvPr id="43012" name="Picture 3" descr="Fig04-2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4834" t="14174"/>
          <a:stretch>
            <a:fillRect/>
          </a:stretch>
        </p:blipFill>
        <p:spPr>
          <a:xfrm>
            <a:off x="457200" y="1676400"/>
            <a:ext cx="8229600" cy="2747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9EEBB-B7C3-4222-BAFA-5CE9EBAF43FD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20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build Equation objects with symbols otherwise not available</a:t>
            </a:r>
          </a:p>
          <a:p>
            <a:r>
              <a:rPr lang="en-US" dirty="0" smtClean="0"/>
              <a:t>Do not need to know math to make them, just build them on piece at a time…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83CD8-709F-4CF9-8768-438884F0CDC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5D7A2-CE6A-4494-97A2-AE4F35A785A0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2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Equation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We are going to build this 					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 do 1 character at a time and pick what we need from the menus for exponents and fractions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83CD8-709F-4CF9-8768-438884F0CD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61168" y="1600201"/>
            <a:ext cx="3225632" cy="1295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D69C-90B1-400D-93ED-EB21838EC83B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500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Equation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525963"/>
          </a:xfrm>
        </p:spPr>
        <p:txBody>
          <a:bodyPr/>
          <a:lstStyle/>
          <a:p>
            <a:r>
              <a:rPr lang="en-US" dirty="0" smtClean="0"/>
              <a:t>First, select </a:t>
            </a:r>
            <a:r>
              <a:rPr lang="en-US" dirty="0" smtClean="0">
                <a:solidFill>
                  <a:srgbClr val="00B050"/>
                </a:solidFill>
              </a:rPr>
              <a:t>Script</a:t>
            </a:r>
            <a:r>
              <a:rPr lang="en-US" dirty="0" smtClean="0"/>
              <a:t> to add the boxes for number with exponent (Superscript)</a:t>
            </a:r>
            <a:endParaRPr lang="en-US" sz="1200" dirty="0" smtClean="0"/>
          </a:p>
          <a:p>
            <a:r>
              <a:rPr lang="en-US" dirty="0" smtClean="0"/>
              <a:t>Type </a:t>
            </a:r>
            <a:r>
              <a:rPr lang="en-US" dirty="0" smtClean="0">
                <a:solidFill>
                  <a:srgbClr val="00B050"/>
                </a:solidFill>
              </a:rPr>
              <a:t>w 2  </a:t>
            </a:r>
            <a:r>
              <a:rPr lang="en-US" dirty="0" smtClean="0"/>
              <a:t>in the individual resulting boxes</a:t>
            </a:r>
          </a:p>
          <a:p>
            <a:r>
              <a:rPr lang="en-US" dirty="0" smtClean="0"/>
              <a:t>Click to the right of “2” to return to the main 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83CD8-709F-4CF9-8768-438884F0CDC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198" y="152400"/>
            <a:ext cx="2656402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t="2632" r="51511" b="2632"/>
          <a:stretch>
            <a:fillRect/>
          </a:stretch>
        </p:blipFill>
        <p:spPr bwMode="auto">
          <a:xfrm>
            <a:off x="6553200" y="1600200"/>
            <a:ext cx="1295400" cy="310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E1D7-7FF4-4B12-A00F-4C93D51206B8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10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Equation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6400" cy="4525963"/>
          </a:xfrm>
        </p:spPr>
        <p:txBody>
          <a:bodyPr/>
          <a:lstStyle/>
          <a:p>
            <a:r>
              <a:rPr lang="en-US" dirty="0" smtClean="0"/>
              <a:t>Type </a:t>
            </a:r>
            <a:r>
              <a:rPr lang="en-US" b="1" dirty="0" smtClean="0">
                <a:solidFill>
                  <a:srgbClr val="00B050"/>
                </a:solidFill>
              </a:rPr>
              <a:t>+ f w –</a:t>
            </a:r>
            <a:endParaRPr lang="en-US" sz="1600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Click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Fraction</a:t>
            </a:r>
            <a:r>
              <a:rPr lang="en-US" dirty="0" smtClean="0"/>
              <a:t> and select </a:t>
            </a:r>
            <a:r>
              <a:rPr lang="en-US" b="1" dirty="0" smtClean="0">
                <a:solidFill>
                  <a:srgbClr val="00B050"/>
                </a:solidFill>
              </a:rPr>
              <a:t>Stacked Fraction</a:t>
            </a:r>
          </a:p>
          <a:p>
            <a:r>
              <a:rPr lang="en-US" dirty="0" smtClean="0"/>
              <a:t>Place another Superscript exponent pair in the top half</a:t>
            </a:r>
          </a:p>
          <a:p>
            <a:r>
              <a:rPr lang="en-US" dirty="0" smtClean="0"/>
              <a:t>Enter </a:t>
            </a:r>
            <a:r>
              <a:rPr lang="en-US" b="1" dirty="0" smtClean="0">
                <a:solidFill>
                  <a:srgbClr val="00B050"/>
                </a:solidFill>
              </a:rPr>
              <a:t>e 3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83CD8-709F-4CF9-8768-438884F0CDC7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198" y="152400"/>
            <a:ext cx="2656402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1600200"/>
            <a:ext cx="1295400" cy="29917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43356-C6C2-4E97-8F44-0AA55FD61CFC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94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Equation Editor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</a:t>
            </a:r>
            <a:r>
              <a:rPr lang="en-US" b="1" dirty="0" smtClean="0">
                <a:solidFill>
                  <a:srgbClr val="00B050"/>
                </a:solidFill>
              </a:rPr>
              <a:t>27</a:t>
            </a:r>
            <a:r>
              <a:rPr lang="en-US" dirty="0" smtClean="0"/>
              <a:t> in the lower half of the fraction</a:t>
            </a:r>
          </a:p>
          <a:p>
            <a:r>
              <a:rPr lang="en-US" dirty="0" smtClean="0"/>
              <a:t> Click to the right of the 27 to return cursor to the main line</a:t>
            </a:r>
          </a:p>
          <a:p>
            <a:r>
              <a:rPr lang="en-US" dirty="0" smtClean="0"/>
              <a:t>Type </a:t>
            </a:r>
            <a:r>
              <a:rPr lang="en-US" b="1" dirty="0" smtClean="0">
                <a:solidFill>
                  <a:srgbClr val="00B050"/>
                </a:solidFill>
              </a:rPr>
              <a:t>= 0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dirty="0" smtClean="0"/>
              <a:t>Press [Enter] and click once on equation</a:t>
            </a:r>
          </a:p>
          <a:p>
            <a:r>
              <a:rPr lang="en-US" dirty="0" smtClean="0"/>
              <a:t>Increase the font size to Cambria Math 28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83CD8-709F-4CF9-8768-438884F0CDC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198" y="152400"/>
            <a:ext cx="2656402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68780-E4D8-4B3B-8B77-9CC07FEFD25B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54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93B1BA-D94C-4CB0-8D6B-24CF82E6D394}" type="slidenum">
              <a:rPr lang="en-US"/>
              <a:pPr/>
              <a:t>8</a:t>
            </a:fld>
            <a:endParaRPr lang="en-US"/>
          </a:p>
        </p:txBody>
      </p:sp>
      <p:sp>
        <p:nvSpPr>
          <p:cNvPr id="245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Bullets &amp; Numbers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 new Word document</a:t>
            </a:r>
          </a:p>
          <a:p>
            <a:r>
              <a:rPr lang="en-US" dirty="0" smtClean="0"/>
              <a:t>Type </a:t>
            </a:r>
            <a:r>
              <a:rPr lang="en-US" dirty="0"/>
              <a:t>the following: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Books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Tables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Chairs</a:t>
            </a:r>
            <a:endParaRPr lang="en-US" dirty="0"/>
          </a:p>
          <a:p>
            <a:pPr lvl="1">
              <a:buFont typeface="Wingdings" pitchFamily="2" charset="2"/>
              <a:buNone/>
            </a:pPr>
            <a:endParaRPr lang="en-US" sz="1200" dirty="0"/>
          </a:p>
          <a:p>
            <a:r>
              <a:rPr lang="en-US" dirty="0"/>
              <a:t>Highlight them and click the Numbering button</a:t>
            </a:r>
          </a:p>
          <a:p>
            <a:r>
              <a:rPr lang="en-US" dirty="0"/>
              <a:t>Try using the Bullets </a:t>
            </a:r>
            <a:r>
              <a:rPr lang="en-US" dirty="0" smtClean="0"/>
              <a:t>button</a:t>
            </a:r>
          </a:p>
          <a:p>
            <a:r>
              <a:rPr lang="en-US" dirty="0" smtClean="0"/>
              <a:t>Add a subtype novels under books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AD4A-40A2-41DA-A2D8-BBC90039A906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38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Footnotes/Endnotes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Footnotes put a superscripted symbol by a word and place the corresponding reference information at the bottom of that page</a:t>
            </a:r>
          </a:p>
          <a:p>
            <a:r>
              <a:rPr lang="en-US" dirty="0" smtClean="0"/>
              <a:t>Endnotes do the same thing, but the information is place on the last page of the document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083CD8-709F-4CF9-8768-438884F0CDC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3AFB8-B70B-43E1-BB43-50F90CB11C3F}" type="datetime1">
              <a:rPr lang="en-US" smtClean="0"/>
              <a:t>11/14/2012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Nagendra Vemulapalli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716429"/>
      </p:ext>
    </p:extLst>
  </p:cSld>
  <p:clrMapOvr>
    <a:masterClrMapping/>
  </p:clrMapOvr>
</p:sld>
</file>

<file path=ppt/theme/theme1.xml><?xml version="1.0" encoding="utf-8"?>
<a:theme xmlns:a="http://schemas.openxmlformats.org/drawingml/2006/main" name="CS101_PowerPoint_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CS101_PowerPoint_Presentation</Template>
  <TotalTime>521</TotalTime>
  <Words>719</Words>
  <Application>Microsoft Office PowerPoint</Application>
  <PresentationFormat>On-screen Show (4:3)</PresentationFormat>
  <Paragraphs>173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CS101_PowerPoint_Presentation</vt:lpstr>
      <vt:lpstr>Microsoft word Chapters 4, 5, 6 &amp; 7  </vt:lpstr>
      <vt:lpstr>Word Continued</vt:lpstr>
      <vt:lpstr>Equation Editor</vt:lpstr>
      <vt:lpstr>Equation Editor</vt:lpstr>
      <vt:lpstr>Equation Editor</vt:lpstr>
      <vt:lpstr>Equation Editor</vt:lpstr>
      <vt:lpstr>Equation Editor</vt:lpstr>
      <vt:lpstr>Bullets &amp; Numbers</vt:lpstr>
      <vt:lpstr>Footnotes/Endnotes</vt:lpstr>
      <vt:lpstr>Footnotes/Endnotes</vt:lpstr>
      <vt:lpstr>Word Continued</vt:lpstr>
      <vt:lpstr>Tabs</vt:lpstr>
      <vt:lpstr>Setting Tab Stops</vt:lpstr>
      <vt:lpstr>Left Tab</vt:lpstr>
      <vt:lpstr>Center Tab</vt:lpstr>
      <vt:lpstr>Right Tab</vt:lpstr>
      <vt:lpstr>Decimal Tab</vt:lpstr>
      <vt:lpstr>WordArt</vt:lpstr>
      <vt:lpstr>Pictures &amp; Clipart</vt:lpstr>
      <vt:lpstr>Symbols and Special Characters…</vt:lpstr>
      <vt:lpstr>Common typographic symbols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Excel Chapter 4</dc:title>
  <dc:creator>Ravi</dc:creator>
  <dc:description>Template v3.1 - Modified 10/22/2007</dc:description>
  <cp:lastModifiedBy>Nagendra  Vemulapalli</cp:lastModifiedBy>
  <cp:revision>34</cp:revision>
  <dcterms:created xsi:type="dcterms:W3CDTF">2011-09-06T17:47:47Z</dcterms:created>
  <dcterms:modified xsi:type="dcterms:W3CDTF">2012-11-14T15:43:49Z</dcterms:modified>
  <cp:version>3.0</cp:version>
</cp:coreProperties>
</file>