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5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963D5-A8DA-4639-B814-E1226FED3EDC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3FFF7-8D5A-40A7-A8F6-B268EB3DE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2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C1B7-DA14-48DC-8BBF-ADBA0EB96710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2EE6-31E9-4F87-BB1E-0E865E80A461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B180-3319-4E30-89CC-B964CC1C2F1E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5F12-D191-4D00-BCB1-95AF57DADBA4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F492-7270-43BD-872B-C812D3754A2A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3C8A-9DDE-43DC-B490-5C829B69F4EE}" type="datetime1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3989-EAAA-4954-B106-1B552E042EB4}" type="datetime1">
              <a:rPr lang="en-US" smtClean="0"/>
              <a:t>5/22/2013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E2BC-1BB7-4936-9342-D7C4BF03CBDE}" type="datetime1">
              <a:rPr lang="en-US" smtClean="0"/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04F-307E-4380-B159-FFAC4DB4F1E9}" type="datetime1">
              <a:rPr lang="en-US" smtClean="0"/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7052-176F-425B-A93E-41EF594C75F9}" type="datetime1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E2BB-BAFE-4844-BDA5-6F5745456E90}" type="datetime1">
              <a:rPr lang="en-US" smtClean="0"/>
              <a:t>5/22/2013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A4ABF48-FBBA-4514-8292-7A05847419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38523-C903-4464-A34A-A1FC1CF2E92C}" type="datetime1">
              <a:rPr lang="en-US" smtClean="0"/>
              <a:t>5/22/2013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Excel Functions and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</a:t>
            </a:r>
            <a:r>
              <a:rPr lang="en-US" dirty="0" err="1" smtClean="0"/>
              <a:t>Klingelsmith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8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Stat. Function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our grade book worksheet let’s average the student final grade by using the Average function</a:t>
            </a:r>
          </a:p>
          <a:p>
            <a:r>
              <a:rPr lang="en-US" b="1" dirty="0" smtClean="0"/>
              <a:t>=AVERAGE(B4:F4)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7890-5A68-4396-85B3-7133DC500147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3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Stat. Function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student grades are somewhat poor</a:t>
            </a:r>
          </a:p>
          <a:p>
            <a:r>
              <a:rPr lang="en-US" dirty="0" smtClean="0"/>
              <a:t>Let’s award the students bonus points</a:t>
            </a:r>
          </a:p>
          <a:p>
            <a:r>
              <a:rPr lang="en-US" b="1" dirty="0" smtClean="0"/>
              <a:t>=SUM(B4:F4, B13)/</a:t>
            </a:r>
            <a:r>
              <a:rPr lang="en-US" b="1" dirty="0" smtClean="0"/>
              <a:t>500</a:t>
            </a:r>
            <a:endParaRPr lang="en-US" b="1" dirty="0" smtClean="0"/>
          </a:p>
          <a:p>
            <a:r>
              <a:rPr lang="en-US" dirty="0" smtClean="0"/>
              <a:t>Uh oh.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D91E-BFA1-405F-86E0-A6164076C7B0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9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Referencing</a:t>
            </a:r>
          </a:p>
          <a:p>
            <a:pPr lvl="1"/>
            <a:r>
              <a:rPr lang="en-US" dirty="0" smtClean="0"/>
              <a:t>What we’ve been using up till now</a:t>
            </a:r>
          </a:p>
          <a:p>
            <a:r>
              <a:rPr lang="en-US" dirty="0" smtClean="0"/>
              <a:t>Absolute Referencing</a:t>
            </a:r>
          </a:p>
          <a:p>
            <a:pPr lvl="1"/>
            <a:r>
              <a:rPr lang="en-US" dirty="0" smtClean="0"/>
              <a:t>Will keep a cell reference static when </a:t>
            </a:r>
            <a:r>
              <a:rPr lang="en-US" dirty="0" err="1"/>
              <a:t>A</a:t>
            </a:r>
            <a:r>
              <a:rPr lang="en-US" dirty="0" err="1" smtClean="0"/>
              <a:t>utofilled</a:t>
            </a:r>
            <a:r>
              <a:rPr lang="en-US" dirty="0" smtClean="0"/>
              <a:t> either column-wise or row-wise</a:t>
            </a:r>
          </a:p>
          <a:p>
            <a:r>
              <a:rPr lang="en-US" dirty="0" smtClean="0"/>
              <a:t>Mixed Referencing</a:t>
            </a:r>
          </a:p>
          <a:p>
            <a:pPr lvl="1"/>
            <a:r>
              <a:rPr lang="en-US" dirty="0" smtClean="0"/>
              <a:t>Will keep a cell reference static for only a column or only a row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1225-CE5B-44E7-A2B2-33D99B906E16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09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part of a cell reference static, you place a dollar sign within the reference</a:t>
            </a:r>
          </a:p>
          <a:p>
            <a:pPr lvl="1"/>
            <a:r>
              <a:rPr lang="en-US" dirty="0" smtClean="0"/>
              <a:t>Relative: B4</a:t>
            </a:r>
          </a:p>
          <a:p>
            <a:pPr lvl="1"/>
            <a:r>
              <a:rPr lang="en-US" dirty="0" smtClean="0"/>
              <a:t>Absolute: $B$4</a:t>
            </a:r>
          </a:p>
          <a:p>
            <a:pPr lvl="1"/>
            <a:r>
              <a:rPr lang="en-US" dirty="0" smtClean="0"/>
              <a:t>Column-Absolute: $B4</a:t>
            </a:r>
          </a:p>
          <a:p>
            <a:pPr lvl="1"/>
            <a:r>
              <a:rPr lang="en-US" dirty="0" smtClean="0"/>
              <a:t>Row-Absolute: B$4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5E1D-3ADC-4B6F-AD8A-E90960FA4A0A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94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the Kindergarten worksheet</a:t>
            </a:r>
          </a:p>
          <a:p>
            <a:r>
              <a:rPr lang="en-US" dirty="0" smtClean="0"/>
              <a:t>We will attempt to fill in this multiplication table for young students using a formula in Excel</a:t>
            </a:r>
          </a:p>
          <a:p>
            <a:r>
              <a:rPr lang="en-US" dirty="0" smtClean="0"/>
              <a:t>In cell B5, enter a basic formula of </a:t>
            </a:r>
            <a:r>
              <a:rPr lang="en-US" b="1" dirty="0" smtClean="0"/>
              <a:t>=A5*B4</a:t>
            </a:r>
          </a:p>
          <a:p>
            <a:r>
              <a:rPr lang="en-US" dirty="0" err="1" smtClean="0"/>
              <a:t>Autofill</a:t>
            </a:r>
            <a:r>
              <a:rPr lang="en-US" dirty="0" smtClean="0"/>
              <a:t> the formula down to B16</a:t>
            </a:r>
          </a:p>
          <a:p>
            <a:r>
              <a:rPr lang="en-US" dirty="0" smtClean="0"/>
              <a:t>Are there mistakes?</a:t>
            </a:r>
          </a:p>
          <a:p>
            <a:r>
              <a:rPr lang="en-US" dirty="0" smtClean="0"/>
              <a:t>How can we fix them?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5F12-D191-4D00-BCB1-95AF57DADBA4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8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a Letter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wish to assign a letter grade (A-F) to each student</a:t>
            </a:r>
          </a:p>
          <a:p>
            <a:r>
              <a:rPr lang="en-US" dirty="0" smtClean="0"/>
              <a:t>Add a column to the table by right clicking on the rightmost column -&gt; Insert -&gt; Table Column to the left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BCE3-4649-49CE-99CD-5DBFB4D496C7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15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a Letter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use the =VLOOKUP function to accomplish this task</a:t>
            </a:r>
          </a:p>
          <a:p>
            <a:pPr lvl="1"/>
            <a:r>
              <a:rPr lang="en-US" b="1" dirty="0" smtClean="0"/>
              <a:t>=VLOOKUP(</a:t>
            </a:r>
            <a:r>
              <a:rPr lang="en-US" b="1" dirty="0" err="1" smtClean="0"/>
              <a:t>lookup_value</a:t>
            </a:r>
            <a:r>
              <a:rPr lang="en-US" b="1" dirty="0" smtClean="0"/>
              <a:t>, table array, column index number)</a:t>
            </a:r>
          </a:p>
          <a:p>
            <a:pPr lvl="2"/>
            <a:r>
              <a:rPr lang="en-US" b="1" dirty="0" smtClean="0"/>
              <a:t>Lookup value</a:t>
            </a:r>
            <a:r>
              <a:rPr lang="en-US" dirty="0" smtClean="0"/>
              <a:t>, is the single entry you’re comparing to the table</a:t>
            </a:r>
          </a:p>
          <a:p>
            <a:pPr lvl="3"/>
            <a:r>
              <a:rPr lang="en-US" dirty="0" smtClean="0"/>
              <a:t>Student’s average </a:t>
            </a:r>
          </a:p>
          <a:p>
            <a:pPr lvl="4"/>
            <a:r>
              <a:rPr lang="en-US" b="1" dirty="0" smtClean="0"/>
              <a:t>G4</a:t>
            </a:r>
          </a:p>
          <a:p>
            <a:pPr lvl="2"/>
            <a:r>
              <a:rPr lang="en-US" b="1" dirty="0" smtClean="0"/>
              <a:t>Table array </a:t>
            </a:r>
            <a:r>
              <a:rPr lang="en-US" dirty="0" smtClean="0"/>
              <a:t>is the cell range for the table you’re comparing the lookup value against</a:t>
            </a:r>
          </a:p>
          <a:p>
            <a:pPr lvl="3"/>
            <a:r>
              <a:rPr lang="en-US" dirty="0" smtClean="0"/>
              <a:t>Our grade scale mini table </a:t>
            </a:r>
          </a:p>
          <a:p>
            <a:pPr lvl="4"/>
            <a:r>
              <a:rPr lang="en-US" b="1" dirty="0" smtClean="0"/>
              <a:t>E10:F14</a:t>
            </a:r>
          </a:p>
          <a:p>
            <a:pPr lvl="2"/>
            <a:r>
              <a:rPr lang="en-US" b="1" dirty="0" smtClean="0"/>
              <a:t>Column index number </a:t>
            </a:r>
            <a:r>
              <a:rPr lang="en-US" dirty="0" smtClean="0"/>
              <a:t>is the part of the table you wish the VLOOKUP function to display</a:t>
            </a:r>
          </a:p>
          <a:p>
            <a:pPr lvl="3"/>
            <a:r>
              <a:rPr lang="en-US" dirty="0" smtClean="0"/>
              <a:t>The column with the letter grades</a:t>
            </a:r>
          </a:p>
          <a:p>
            <a:pPr lvl="4"/>
            <a:r>
              <a:rPr lang="en-US" b="1" dirty="0"/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FC59-0260-4724-A03D-975C7D2DC10F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29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=IF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column named Passing that has thus far not been used</a:t>
            </a:r>
          </a:p>
          <a:p>
            <a:r>
              <a:rPr lang="en-US" dirty="0" smtClean="0"/>
              <a:t>In this column let’s figure out a way to say “PASS” is the student has a passing grade and “FAIL” if the student is failing</a:t>
            </a:r>
          </a:p>
          <a:p>
            <a:r>
              <a:rPr lang="en-US" b="1" dirty="0" smtClean="0"/>
              <a:t>The IF function allows one thing or another to happen depending on if a condition is satisfied or not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3E6D-98BF-4FB1-824F-5DAEB32F7198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5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=IF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=IF function syntax is as follows:</a:t>
            </a:r>
          </a:p>
          <a:p>
            <a:pPr lvl="1"/>
            <a:r>
              <a:rPr lang="en-US" b="1" dirty="0" smtClean="0"/>
              <a:t>=IF(Conditional Statement, </a:t>
            </a:r>
            <a:r>
              <a:rPr lang="en-US" b="1" dirty="0" err="1" smtClean="0"/>
              <a:t>If_True</a:t>
            </a:r>
            <a:r>
              <a:rPr lang="en-US" b="1" dirty="0" smtClean="0"/>
              <a:t>, </a:t>
            </a:r>
            <a:r>
              <a:rPr lang="en-US" b="1" dirty="0" err="1" smtClean="0"/>
              <a:t>If_False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Conditional Statement</a:t>
            </a:r>
            <a:r>
              <a:rPr lang="en-US" dirty="0" smtClean="0"/>
              <a:t> defines the logical test for the IF statement to either true or false</a:t>
            </a:r>
          </a:p>
          <a:p>
            <a:pPr lvl="1"/>
            <a:r>
              <a:rPr lang="en-US" b="1" dirty="0" err="1" smtClean="0"/>
              <a:t>If_True</a:t>
            </a:r>
            <a:r>
              <a:rPr lang="en-US" dirty="0" smtClean="0"/>
              <a:t> defines what happens if the condition is true</a:t>
            </a:r>
          </a:p>
          <a:p>
            <a:pPr lvl="1"/>
            <a:r>
              <a:rPr lang="en-US" b="1" dirty="0" err="1" smtClean="0"/>
              <a:t>If_False</a:t>
            </a:r>
            <a:r>
              <a:rPr lang="en-US" dirty="0" smtClean="0"/>
              <a:t> defines what happens if the condition is false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2C85-DC9F-4388-ACF8-BB3A66B12A7F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13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=IF(H4&gt;=60, “Pass”, “Fail”)</a:t>
            </a:r>
          </a:p>
          <a:p>
            <a:endParaRPr lang="en-US" dirty="0" smtClean="0"/>
          </a:p>
          <a:p>
            <a:r>
              <a:rPr lang="en-US" dirty="0" smtClean="0"/>
              <a:t>=IF(H4&gt;=90, “A”, IF(H4&gt;=80, “B”, IF(H4&gt;=70, “C”, IF(H4&gt;=60, “D”, “F”))))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1A00-26CF-455D-B561-B777BAB987B3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1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Organizing Data using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lecture we worked on a simple example that consisted of entering data into a worksheet and performing very basic calculations</a:t>
            </a:r>
          </a:p>
          <a:p>
            <a:r>
              <a:rPr lang="en-US" dirty="0" smtClean="0"/>
              <a:t>We can organize data in a </a:t>
            </a:r>
            <a:r>
              <a:rPr lang="en-US" dirty="0" smtClean="0"/>
              <a:t>better way </a:t>
            </a:r>
            <a:r>
              <a:rPr lang="en-US" dirty="0" smtClean="0"/>
              <a:t>in Excel using </a:t>
            </a:r>
            <a:r>
              <a:rPr lang="en-US" b="1" dirty="0" smtClean="0"/>
              <a:t>Tables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A19A-4730-4F78-B4C0-0E46E35B1BDE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42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Addendum – ZIP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ZIP files are an archiving system</a:t>
            </a:r>
          </a:p>
          <a:p>
            <a:pPr lvl="1"/>
            <a:r>
              <a:rPr lang="en-US" dirty="0" smtClean="0"/>
              <a:t>Multiple files can be distributed as one</a:t>
            </a:r>
          </a:p>
          <a:p>
            <a:pPr lvl="1"/>
            <a:r>
              <a:rPr lang="en-US" dirty="0" smtClean="0"/>
              <a:t>ZIP archives compress files and reduce overall file size most of the time</a:t>
            </a:r>
          </a:p>
          <a:p>
            <a:r>
              <a:rPr lang="en-US" dirty="0" smtClean="0"/>
              <a:t>To extract the needed files from a zip archive, do the following:</a:t>
            </a:r>
          </a:p>
          <a:p>
            <a:pPr lvl="1"/>
            <a:r>
              <a:rPr lang="en-US" dirty="0" smtClean="0"/>
              <a:t>Right click on the file on the website and select Save Target As…</a:t>
            </a:r>
          </a:p>
          <a:p>
            <a:pPr lvl="1"/>
            <a:r>
              <a:rPr lang="en-US" dirty="0" smtClean="0"/>
              <a:t>Locate the newly downloaded file, right click on it, and choose Extract All…</a:t>
            </a:r>
          </a:p>
          <a:p>
            <a:pPr lvl="1"/>
            <a:r>
              <a:rPr lang="en-US" dirty="0" smtClean="0"/>
              <a:t>Your files will be located in the newly created folder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5F12-D191-4D00-BCB1-95AF57DADBA4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86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XML or Extensible Markup Language is a generic file container used to hold data.</a:t>
            </a:r>
          </a:p>
          <a:p>
            <a:r>
              <a:rPr lang="en-US" dirty="0" smtClean="0"/>
              <a:t>XML is used everywhere in the real world</a:t>
            </a:r>
          </a:p>
          <a:p>
            <a:pPr lvl="1"/>
            <a:r>
              <a:rPr lang="en-US" dirty="0" smtClean="0"/>
              <a:t>HTML is a subset of XML</a:t>
            </a:r>
          </a:p>
          <a:p>
            <a:pPr lvl="1"/>
            <a:r>
              <a:rPr lang="en-US" dirty="0" smtClean="0"/>
              <a:t>Microsoft Office uses extensive use of XML</a:t>
            </a:r>
          </a:p>
          <a:p>
            <a:pPr lvl="1"/>
            <a:r>
              <a:rPr lang="en-US" dirty="0" smtClean="0"/>
              <a:t>3D model formats use XML</a:t>
            </a:r>
          </a:p>
          <a:p>
            <a:r>
              <a:rPr lang="en-US" dirty="0" smtClean="0"/>
              <a:t>The benefit of using XML to hold your data is that multiple programs can use the same file as a data source.</a:t>
            </a:r>
          </a:p>
          <a:p>
            <a:pPr lvl="1"/>
            <a:r>
              <a:rPr lang="en-US" dirty="0" smtClean="0"/>
              <a:t>Access and Excel can use the same files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90E1-E17A-420A-A645-4FA2A67FC7EA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E234-767F-48C1-BFBA-6AA05B658E4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96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Files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you attempt to open XML files directly, you will see something similar to the picture on the right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90E1-E17A-420A-A645-4FA2A67FC7EA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E234-767F-48C1-BFBA-6AA05B658E4F}" type="slidenum">
              <a:rPr lang="en-US" smtClean="0"/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0124"/>
          <a:stretch/>
        </p:blipFill>
        <p:spPr bwMode="auto">
          <a:xfrm>
            <a:off x="4724400" y="2514600"/>
            <a:ext cx="3048000" cy="24445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9324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Files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XML files must be imported in the program where you intend to use them</a:t>
            </a:r>
          </a:p>
          <a:p>
            <a:r>
              <a:rPr lang="en-US" dirty="0" smtClean="0"/>
              <a:t>To import XML in Excel, you first select the importation point then use the Data tab</a:t>
            </a:r>
          </a:p>
          <a:p>
            <a:pPr lvl="1"/>
            <a:r>
              <a:rPr lang="en-US" b="1" dirty="0" smtClean="0"/>
              <a:t>Data-&gt;From Other Sources-&gt;XML Data Import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167B-AFAD-4832-AF98-161D65D0CFA5}" type="datetime1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E234-767F-48C1-BFBA-6AA05B658E4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4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Tables in Excel have several great features</a:t>
            </a:r>
          </a:p>
          <a:p>
            <a:pPr lvl="1"/>
            <a:r>
              <a:rPr lang="en-US" dirty="0" smtClean="0"/>
              <a:t>Sorting</a:t>
            </a:r>
          </a:p>
          <a:p>
            <a:pPr lvl="1"/>
            <a:r>
              <a:rPr lang="en-US" dirty="0" smtClean="0"/>
              <a:t>Filtering</a:t>
            </a:r>
          </a:p>
          <a:p>
            <a:pPr lvl="1"/>
            <a:r>
              <a:rPr lang="en-US" dirty="0" smtClean="0"/>
              <a:t>Column-wise calculations</a:t>
            </a:r>
          </a:p>
          <a:p>
            <a:pPr lvl="1"/>
            <a:r>
              <a:rPr lang="en-US" dirty="0" smtClean="0"/>
              <a:t>Augmented </a:t>
            </a:r>
            <a:r>
              <a:rPr lang="en-US" dirty="0" smtClean="0"/>
              <a:t>visual </a:t>
            </a:r>
            <a:r>
              <a:rPr lang="en-US" dirty="0" smtClean="0"/>
              <a:t>appearance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233D-768F-48CA-BD54-E093DCA5A024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7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 to create a table in Excel, you must first recognize what data you want to be in said table</a:t>
            </a:r>
          </a:p>
          <a:p>
            <a:pPr lvl="1"/>
            <a:r>
              <a:rPr lang="en-US" dirty="0" smtClean="0"/>
              <a:t>Should include only data values and headers (if available)</a:t>
            </a:r>
            <a:endParaRPr lang="en-US" dirty="0"/>
          </a:p>
          <a:p>
            <a:r>
              <a:rPr lang="en-US" dirty="0" smtClean="0"/>
              <a:t>Select the data range you wish to use</a:t>
            </a:r>
          </a:p>
          <a:p>
            <a:pPr lvl="1"/>
            <a:r>
              <a:rPr lang="en-US" dirty="0" smtClean="0"/>
              <a:t>A3:I7 in our example</a:t>
            </a:r>
          </a:p>
          <a:p>
            <a:r>
              <a:rPr lang="en-US" dirty="0" smtClean="0"/>
              <a:t>Move to the Insert tab and click the Table button</a:t>
            </a:r>
          </a:p>
          <a:p>
            <a:pPr lvl="1"/>
            <a:r>
              <a:rPr lang="en-US" dirty="0" smtClean="0"/>
              <a:t>If your table already has headers defined like ours does, make sure the ‘My table has headers’ option is selected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BAC4-4BED-4961-9106-E2169FB552DB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50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Sorting and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notice that the new table created has small down-arrows to the right of each column label</a:t>
            </a:r>
          </a:p>
          <a:p>
            <a:pPr lvl="1"/>
            <a:r>
              <a:rPr lang="en-US" dirty="0" smtClean="0"/>
              <a:t>Contains powerful features for manipulating data</a:t>
            </a:r>
          </a:p>
          <a:p>
            <a:r>
              <a:rPr lang="en-US" dirty="0" smtClean="0"/>
              <a:t>Clicking the down arrow and choosing the Sort options will allow you to sort data in ascending or descending order</a:t>
            </a:r>
          </a:p>
          <a:p>
            <a:r>
              <a:rPr lang="en-US" dirty="0" smtClean="0"/>
              <a:t>Clicking the checkboxes in the dialog will hide/unhide entries in your table</a:t>
            </a:r>
          </a:p>
          <a:p>
            <a:pPr lvl="1"/>
            <a:r>
              <a:rPr lang="en-US" dirty="0" smtClean="0"/>
              <a:t>Entries are not deleted, just hidden</a:t>
            </a:r>
          </a:p>
          <a:p>
            <a:pPr lvl="1"/>
            <a:r>
              <a:rPr lang="en-US" dirty="0" smtClean="0"/>
              <a:t>If a formula requires a cell reference from a hidden entry, it will still work as intended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20C-03CB-4B7F-9C53-8FAFA9E69E11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Design and Style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access the table design features:</a:t>
            </a:r>
          </a:p>
          <a:p>
            <a:pPr lvl="1"/>
            <a:r>
              <a:rPr lang="en-US" dirty="0" smtClean="0"/>
              <a:t>Make sure you’re clicked inside the table</a:t>
            </a:r>
          </a:p>
          <a:p>
            <a:pPr lvl="1"/>
            <a:r>
              <a:rPr lang="en-US" dirty="0" smtClean="0"/>
              <a:t>Click the Design tab</a:t>
            </a:r>
          </a:p>
          <a:p>
            <a:r>
              <a:rPr lang="en-US" dirty="0" smtClean="0"/>
              <a:t>Table themes can be changed through the Table Styles subgroup to the right</a:t>
            </a:r>
          </a:p>
          <a:p>
            <a:r>
              <a:rPr lang="en-US" dirty="0" smtClean="0"/>
              <a:t>Table Style Options let you change other design characteristics and use features such as the Total Row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D63A-36D0-4268-B83C-E2FAE3A66221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16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are predefined formulas in Excel</a:t>
            </a:r>
          </a:p>
          <a:p>
            <a:pPr lvl="1"/>
            <a:r>
              <a:rPr lang="en-US" dirty="0" smtClean="0"/>
              <a:t>They perform functions ranging from math and trigonometric utilities to text manipulation</a:t>
            </a:r>
          </a:p>
          <a:p>
            <a:pPr lvl="1"/>
            <a:r>
              <a:rPr lang="en-US" dirty="0" smtClean="0"/>
              <a:t>Function libraries are located on the Formulas tab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FE78-1B83-4613-A7DB-67DF16C09A0E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89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built-in functions have a similar syntax</a:t>
            </a:r>
          </a:p>
          <a:p>
            <a:pPr lvl="1"/>
            <a:r>
              <a:rPr lang="en-US" b="1" dirty="0" smtClean="0"/>
              <a:t>= FUNCTION_NAME(ARGUMENT(S))</a:t>
            </a:r>
          </a:p>
          <a:p>
            <a:r>
              <a:rPr lang="en-US" b="1" dirty="0" smtClean="0"/>
              <a:t>=</a:t>
            </a:r>
            <a:r>
              <a:rPr lang="en-US" dirty="0" smtClean="0"/>
              <a:t> sign is required for formulas as mentioned last lecture</a:t>
            </a:r>
          </a:p>
          <a:p>
            <a:r>
              <a:rPr lang="en-US" b="1" dirty="0" smtClean="0"/>
              <a:t>FUNCTION_NAME</a:t>
            </a:r>
            <a:r>
              <a:rPr lang="en-US" dirty="0" smtClean="0"/>
              <a:t> is the name of the function you’re referencing</a:t>
            </a:r>
          </a:p>
          <a:p>
            <a:r>
              <a:rPr lang="en-US" b="1" dirty="0" smtClean="0"/>
              <a:t>ARGUMENT(S) </a:t>
            </a:r>
            <a:r>
              <a:rPr lang="en-US" dirty="0" smtClean="0"/>
              <a:t>is the data or pieces of data going into the function</a:t>
            </a:r>
          </a:p>
          <a:p>
            <a:pPr lvl="1"/>
            <a:r>
              <a:rPr lang="en-US" dirty="0" smtClean="0"/>
              <a:t>Some functions only take one argument, but many take more than one separated by a comma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738F-5058-4D70-AE83-609709A855E2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11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Statistical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=SUM(x)</a:t>
            </a:r>
          </a:p>
          <a:p>
            <a:pPr lvl="1"/>
            <a:r>
              <a:rPr lang="en-US" dirty="0" smtClean="0"/>
              <a:t>Adds all numbers within a cell range and displays the results</a:t>
            </a:r>
          </a:p>
          <a:p>
            <a:r>
              <a:rPr lang="en-US" b="1" dirty="0" smtClean="0"/>
              <a:t>=AVERAGE(x)</a:t>
            </a:r>
          </a:p>
          <a:p>
            <a:pPr lvl="1"/>
            <a:r>
              <a:rPr lang="en-US" dirty="0" smtClean="0"/>
              <a:t>Averages all numbers within a cell range</a:t>
            </a:r>
          </a:p>
          <a:p>
            <a:r>
              <a:rPr lang="en-US" b="1" dirty="0" smtClean="0"/>
              <a:t>=MAX(x)</a:t>
            </a:r>
          </a:p>
          <a:p>
            <a:pPr lvl="1"/>
            <a:r>
              <a:rPr lang="en-US" dirty="0" smtClean="0"/>
              <a:t>Returns the highest value from a cell range</a:t>
            </a:r>
          </a:p>
          <a:p>
            <a:r>
              <a:rPr lang="en-US" b="1" dirty="0" smtClean="0"/>
              <a:t>=MIN(X)</a:t>
            </a:r>
          </a:p>
          <a:p>
            <a:pPr lvl="1"/>
            <a:r>
              <a:rPr lang="en-US" dirty="0" smtClean="0"/>
              <a:t>Returns the smallest value from a cell range</a:t>
            </a:r>
          </a:p>
          <a:p>
            <a:r>
              <a:rPr lang="en-US" b="1" dirty="0" smtClean="0"/>
              <a:t>=COUNT(X)</a:t>
            </a:r>
          </a:p>
          <a:p>
            <a:pPr lvl="1"/>
            <a:r>
              <a:rPr lang="en-US" dirty="0" smtClean="0"/>
              <a:t>Returns the number of numeric items in a cell range</a:t>
            </a:r>
          </a:p>
          <a:p>
            <a:r>
              <a:rPr lang="en-US" b="1" dirty="0"/>
              <a:t>=</a:t>
            </a:r>
            <a:r>
              <a:rPr lang="en-US" b="1" dirty="0" smtClean="0"/>
              <a:t>COUNTA(X</a:t>
            </a:r>
            <a:r>
              <a:rPr lang="en-US" b="1" dirty="0"/>
              <a:t>)</a:t>
            </a:r>
          </a:p>
          <a:p>
            <a:pPr lvl="1"/>
            <a:r>
              <a:rPr lang="en-US" dirty="0"/>
              <a:t>Returns the number </a:t>
            </a:r>
            <a:r>
              <a:rPr lang="en-US" dirty="0" smtClean="0"/>
              <a:t>of alphanumeric </a:t>
            </a:r>
            <a:r>
              <a:rPr lang="en-US" dirty="0"/>
              <a:t>items in a cell range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0C04D-42B2-4AE6-86B6-C58D4E09D6FF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Klingelsmith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BF48-FBBA-4514-8292-7A05847419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16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149</TotalTime>
  <Words>1213</Words>
  <Application>Microsoft Office PowerPoint</Application>
  <PresentationFormat>On-screen Show (4:3)</PresentationFormat>
  <Paragraphs>200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Excel Functions and Tables</vt:lpstr>
      <vt:lpstr>Organizing Data using Tables</vt:lpstr>
      <vt:lpstr>Excel Tables</vt:lpstr>
      <vt:lpstr>Creating a Table</vt:lpstr>
      <vt:lpstr>Table Sorting and Filtering</vt:lpstr>
      <vt:lpstr>Table Design and Style Options</vt:lpstr>
      <vt:lpstr>Excel Functions</vt:lpstr>
      <vt:lpstr>Excel Functions</vt:lpstr>
      <vt:lpstr>Basic Statistical Functions</vt:lpstr>
      <vt:lpstr>Stat. Function Examples</vt:lpstr>
      <vt:lpstr>Stat. Function Examples</vt:lpstr>
      <vt:lpstr>Referencing Types</vt:lpstr>
      <vt:lpstr>Referencing Types</vt:lpstr>
      <vt:lpstr>Referencing Example</vt:lpstr>
      <vt:lpstr>Assigning a Letter Grade</vt:lpstr>
      <vt:lpstr>Assigning a Letter Grade</vt:lpstr>
      <vt:lpstr>Using the =IF function</vt:lpstr>
      <vt:lpstr>Using the =IF function</vt:lpstr>
      <vt:lpstr>IF Example</vt:lpstr>
      <vt:lpstr>Addendum – ZIP Files</vt:lpstr>
      <vt:lpstr>XML Files</vt:lpstr>
      <vt:lpstr>XML Files</vt:lpstr>
      <vt:lpstr>XML Files</vt:lpstr>
    </vt:vector>
  </TitlesOfParts>
  <Company>West Virginia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Functions and Tables</dc:title>
  <dc:creator>CS101 Student</dc:creator>
  <cp:lastModifiedBy>CS101 Student</cp:lastModifiedBy>
  <cp:revision>15</cp:revision>
  <dcterms:created xsi:type="dcterms:W3CDTF">2012-08-30T15:52:28Z</dcterms:created>
  <dcterms:modified xsi:type="dcterms:W3CDTF">2013-05-22T12:24:06Z</dcterms:modified>
</cp:coreProperties>
</file>