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
  </p:notes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Lingwei\AppData\Local\Temp\Rar$DIa0.704\dimension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Length of Lock Chamber at the Falls of the Ohio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'[dimensions.xlsx]Locks Length'!$B$1</c:f>
              <c:strCache>
                <c:ptCount val="1"/>
                <c:pt idx="0">
                  <c:v>Length (Feet)</c:v>
                </c:pt>
              </c:strCache>
            </c:strRef>
          </c:tx>
          <c:spPr>
            <a:solidFill>
              <a:schemeClr val="accent1"/>
            </a:solidFill>
            <a:ln>
              <a:noFill/>
            </a:ln>
            <a:effectLst/>
          </c:spPr>
          <c:invertIfNegative val="0"/>
          <c:cat>
            <c:strRef>
              <c:f>'[dimensions.xlsx]Locks Length'!$A$2:$A$6</c:f>
              <c:strCache>
                <c:ptCount val="5"/>
                <c:pt idx="0">
                  <c:v>1830 Locks</c:v>
                </c:pt>
                <c:pt idx="1">
                  <c:v>Scowden</c:v>
                </c:pt>
                <c:pt idx="2">
                  <c:v>Lock 41</c:v>
                </c:pt>
                <c:pt idx="3">
                  <c:v>McAlpine 1</c:v>
                </c:pt>
                <c:pt idx="4">
                  <c:v>McAlpine 2</c:v>
                </c:pt>
              </c:strCache>
            </c:strRef>
          </c:cat>
          <c:val>
            <c:numRef>
              <c:f>'[dimensions.xlsx]Locks Length'!$B$2:$B$6</c:f>
              <c:numCache>
                <c:formatCode>General</c:formatCode>
                <c:ptCount val="5"/>
                <c:pt idx="0">
                  <c:v>185</c:v>
                </c:pt>
                <c:pt idx="1">
                  <c:v>360</c:v>
                </c:pt>
                <c:pt idx="2">
                  <c:v>600</c:v>
                </c:pt>
                <c:pt idx="3">
                  <c:v>1200</c:v>
                </c:pt>
                <c:pt idx="4">
                  <c:v>1200</c:v>
                </c:pt>
              </c:numCache>
            </c:numRef>
          </c:val>
          <c:extLst>
            <c:ext xmlns:c16="http://schemas.microsoft.com/office/drawing/2014/chart" uri="{C3380CC4-5D6E-409C-BE32-E72D297353CC}">
              <c16:uniqueId val="{00000000-AC8D-40F6-A9F9-91F261C5E2A2}"/>
            </c:ext>
          </c:extLst>
        </c:ser>
        <c:dLbls>
          <c:showLegendKey val="0"/>
          <c:showVal val="0"/>
          <c:showCatName val="0"/>
          <c:showSerName val="0"/>
          <c:showPercent val="0"/>
          <c:showBubbleSize val="0"/>
        </c:dLbls>
        <c:gapWidth val="219"/>
        <c:overlap val="-27"/>
        <c:axId val="390191064"/>
        <c:axId val="390195768"/>
      </c:barChart>
      <c:catAx>
        <c:axId val="39019106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Lock Name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0195768"/>
        <c:crosses val="autoZero"/>
        <c:auto val="1"/>
        <c:lblAlgn val="ctr"/>
        <c:lblOffset val="100"/>
        <c:noMultiLvlLbl val="0"/>
      </c:catAx>
      <c:valAx>
        <c:axId val="3901957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Length (feet)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0191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772BF1-0B31-4BFD-9244-6C8AC2897CFB}" type="datetimeFigureOut">
              <a:rPr lang="en-US" smtClean="0"/>
              <a:t>9/16/2016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739D02-D448-4F87-AE41-F4DC50F79D9A}" type="slidenum">
              <a:rPr lang="en-US" smtClean="0"/>
              <a:t>‹#›</a:t>
            </a:fld>
            <a:endParaRPr lang="en-US"/>
          </a:p>
        </p:txBody>
      </p:sp>
    </p:spTree>
    <p:extLst>
      <p:ext uri="{BB962C8B-B14F-4D97-AF65-F5344CB8AC3E}">
        <p14:creationId xmlns:p14="http://schemas.microsoft.com/office/powerpoint/2010/main" val="3884964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43A061B-AEF6-4B1F-938E-0489622181A2}"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03F9D941-63C4-4CB0-BC52-FFACFD52D171}" type="slidenum">
              <a:rPr lang="en-US" smtClean="0"/>
              <a:t>‹#›</a:t>
            </a:fld>
            <a:endParaRPr lang="en-US"/>
          </a:p>
        </p:txBody>
      </p:sp>
    </p:spTree>
    <p:extLst>
      <p:ext uri="{BB962C8B-B14F-4D97-AF65-F5344CB8AC3E}">
        <p14:creationId xmlns:p14="http://schemas.microsoft.com/office/powerpoint/2010/main" val="4142127682"/>
      </p:ext>
    </p:extLst>
  </p:cSld>
  <p:clrMapOvr>
    <a:masterClrMapping/>
  </p:clrMapOvr>
  <p:transition>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CA46D0E-73F8-424F-AC03-1AA5DFC67C1A}"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03F9D941-63C4-4CB0-BC52-FFACFD52D171}" type="slidenum">
              <a:rPr lang="en-US" smtClean="0"/>
              <a:t>‹#›</a:t>
            </a:fld>
            <a:endParaRPr lang="en-US"/>
          </a:p>
        </p:txBody>
      </p:sp>
    </p:spTree>
    <p:extLst>
      <p:ext uri="{BB962C8B-B14F-4D97-AF65-F5344CB8AC3E}">
        <p14:creationId xmlns:p14="http://schemas.microsoft.com/office/powerpoint/2010/main" val="930933851"/>
      </p:ext>
    </p:extLst>
  </p:cSld>
  <p:clrMapOvr>
    <a:masterClrMapping/>
  </p:clrMapOvr>
  <p:transition>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63E6CA-2E25-4F6B-8DD3-7A3C0556F818}"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03F9D941-63C4-4CB0-BC52-FFACFD52D171}" type="slidenum">
              <a:rPr lang="en-US" smtClean="0"/>
              <a:t>‹#›</a:t>
            </a:fld>
            <a:endParaRPr lang="en-US"/>
          </a:p>
        </p:txBody>
      </p:sp>
    </p:spTree>
    <p:extLst>
      <p:ext uri="{BB962C8B-B14F-4D97-AF65-F5344CB8AC3E}">
        <p14:creationId xmlns:p14="http://schemas.microsoft.com/office/powerpoint/2010/main" val="1316951209"/>
      </p:ext>
    </p:extLst>
  </p:cSld>
  <p:clrMapOvr>
    <a:masterClrMapping/>
  </p:clrMapOvr>
  <p:transition>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27E0440-14EF-4065-A436-034559A44919}"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03F9D941-63C4-4CB0-BC52-FFACFD52D171}" type="slidenum">
              <a:rPr lang="en-US" smtClean="0"/>
              <a:t>‹#›</a:t>
            </a:fld>
            <a:endParaRPr lang="en-US"/>
          </a:p>
        </p:txBody>
      </p:sp>
    </p:spTree>
    <p:extLst>
      <p:ext uri="{BB962C8B-B14F-4D97-AF65-F5344CB8AC3E}">
        <p14:creationId xmlns:p14="http://schemas.microsoft.com/office/powerpoint/2010/main" val="2301718426"/>
      </p:ext>
    </p:extLst>
  </p:cSld>
  <p:clrMapOvr>
    <a:masterClrMapping/>
  </p:clrMapOvr>
  <p:transition>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593667" y="6272784"/>
            <a:ext cx="2644309" cy="365125"/>
          </a:xfrm>
        </p:spPr>
        <p:txBody>
          <a:bodyPr/>
          <a:lstStyle/>
          <a:p>
            <a:fld id="{B4519251-3B2C-4718-A842-12E39301BA16}" type="datetime1">
              <a:rPr lang="en-US" smtClean="0"/>
              <a:t>9/16/2016</a:t>
            </a:fld>
            <a:endParaRPr lang="en-US"/>
          </a:p>
        </p:txBody>
      </p:sp>
      <p:sp>
        <p:nvSpPr>
          <p:cNvPr id="5" name="Footer Placeholder 4"/>
          <p:cNvSpPr>
            <a:spLocks noGrp="1"/>
          </p:cNvSpPr>
          <p:nvPr>
            <p:ph type="ftr" sz="quarter" idx="11"/>
          </p:nvPr>
        </p:nvSpPr>
        <p:spPr>
          <a:xfrm>
            <a:off x="2182708" y="6272784"/>
            <a:ext cx="6327648" cy="365125"/>
          </a:xfrm>
        </p:spPr>
        <p:txBody>
          <a:bodyPr/>
          <a:lstStyle/>
          <a:p>
            <a:r>
              <a:rPr lang="en-US"/>
              <a:t>Firstname Lastname</a:t>
            </a:r>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03F9D941-63C4-4CB0-BC52-FFACFD52D171}" type="slidenum">
              <a:rPr lang="en-US" smtClean="0"/>
              <a:t>‹#›</a:t>
            </a:fld>
            <a:endParaRPr lang="en-US"/>
          </a:p>
        </p:txBody>
      </p:sp>
    </p:spTree>
    <p:extLst>
      <p:ext uri="{BB962C8B-B14F-4D97-AF65-F5344CB8AC3E}">
        <p14:creationId xmlns:p14="http://schemas.microsoft.com/office/powerpoint/2010/main" val="777912515"/>
      </p:ext>
    </p:extLst>
  </p:cSld>
  <p:clrMapOvr>
    <a:masterClrMapping/>
  </p:clrMapOvr>
  <p:transition>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22B1210-36AD-4DF0-8064-5E3F3FD392C0}" type="datetime1">
              <a:rPr lang="en-US" smtClean="0"/>
              <a:t>9/16/2016</a:t>
            </a:fld>
            <a:endParaRPr lang="en-US"/>
          </a:p>
        </p:txBody>
      </p:sp>
      <p:sp>
        <p:nvSpPr>
          <p:cNvPr id="6" name="Footer Placeholder 5"/>
          <p:cNvSpPr>
            <a:spLocks noGrp="1"/>
          </p:cNvSpPr>
          <p:nvPr>
            <p:ph type="ftr" sz="quarter" idx="11"/>
          </p:nvPr>
        </p:nvSpPr>
        <p:spPr/>
        <p:txBody>
          <a:bodyPr/>
          <a:lstStyle/>
          <a:p>
            <a:r>
              <a:rPr lang="en-US"/>
              <a:t>Firstname Lastname</a:t>
            </a:r>
          </a:p>
        </p:txBody>
      </p:sp>
      <p:sp>
        <p:nvSpPr>
          <p:cNvPr id="7" name="Slide Number Placeholder 6"/>
          <p:cNvSpPr>
            <a:spLocks noGrp="1"/>
          </p:cNvSpPr>
          <p:nvPr>
            <p:ph type="sldNum" sz="quarter" idx="12"/>
          </p:nvPr>
        </p:nvSpPr>
        <p:spPr/>
        <p:txBody>
          <a:bodyPr/>
          <a:lstStyle/>
          <a:p>
            <a:fld id="{03F9D941-63C4-4CB0-BC52-FFACFD52D171}" type="slidenum">
              <a:rPr lang="en-US" smtClean="0"/>
              <a:t>‹#›</a:t>
            </a:fld>
            <a:endParaRPr lang="en-US"/>
          </a:p>
        </p:txBody>
      </p:sp>
    </p:spTree>
    <p:extLst>
      <p:ext uri="{BB962C8B-B14F-4D97-AF65-F5344CB8AC3E}">
        <p14:creationId xmlns:p14="http://schemas.microsoft.com/office/powerpoint/2010/main" val="3500641133"/>
      </p:ext>
    </p:extLst>
  </p:cSld>
  <p:clrMapOvr>
    <a:masterClrMapping/>
  </p:clrMapOvr>
  <p:transition>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E791CDF-91C2-44BB-803F-C68E62B3D2D1}" type="datetime1">
              <a:rPr lang="en-US" smtClean="0"/>
              <a:t>9/16/2016</a:t>
            </a:fld>
            <a:endParaRPr lang="en-US"/>
          </a:p>
        </p:txBody>
      </p:sp>
      <p:sp>
        <p:nvSpPr>
          <p:cNvPr id="8" name="Footer Placeholder 7"/>
          <p:cNvSpPr>
            <a:spLocks noGrp="1"/>
          </p:cNvSpPr>
          <p:nvPr>
            <p:ph type="ftr" sz="quarter" idx="11"/>
          </p:nvPr>
        </p:nvSpPr>
        <p:spPr/>
        <p:txBody>
          <a:bodyPr/>
          <a:lstStyle/>
          <a:p>
            <a:r>
              <a:rPr lang="en-US"/>
              <a:t>Firstname Lastname</a:t>
            </a:r>
          </a:p>
        </p:txBody>
      </p:sp>
      <p:sp>
        <p:nvSpPr>
          <p:cNvPr id="9" name="Slide Number Placeholder 8"/>
          <p:cNvSpPr>
            <a:spLocks noGrp="1"/>
          </p:cNvSpPr>
          <p:nvPr>
            <p:ph type="sldNum" sz="quarter" idx="12"/>
          </p:nvPr>
        </p:nvSpPr>
        <p:spPr/>
        <p:txBody>
          <a:bodyPr/>
          <a:lstStyle/>
          <a:p>
            <a:fld id="{03F9D941-63C4-4CB0-BC52-FFACFD52D171}" type="slidenum">
              <a:rPr lang="en-US" smtClean="0"/>
              <a:t>‹#›</a:t>
            </a:fld>
            <a:endParaRPr lang="en-US"/>
          </a:p>
        </p:txBody>
      </p:sp>
    </p:spTree>
    <p:extLst>
      <p:ext uri="{BB962C8B-B14F-4D97-AF65-F5344CB8AC3E}">
        <p14:creationId xmlns:p14="http://schemas.microsoft.com/office/powerpoint/2010/main" val="3565280439"/>
      </p:ext>
    </p:extLst>
  </p:cSld>
  <p:clrMapOvr>
    <a:masterClrMapping/>
  </p:clrMapOvr>
  <p:transition>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80961B4-8603-4502-ACDD-0DA05D7332FF}" type="datetime1">
              <a:rPr lang="en-US" smtClean="0"/>
              <a:t>9/16/2016</a:t>
            </a:fld>
            <a:endParaRPr lang="en-US"/>
          </a:p>
        </p:txBody>
      </p:sp>
      <p:sp>
        <p:nvSpPr>
          <p:cNvPr id="4" name="Footer Placeholder 3"/>
          <p:cNvSpPr>
            <a:spLocks noGrp="1"/>
          </p:cNvSpPr>
          <p:nvPr>
            <p:ph type="ftr" sz="quarter" idx="11"/>
          </p:nvPr>
        </p:nvSpPr>
        <p:spPr/>
        <p:txBody>
          <a:bodyPr/>
          <a:lstStyle/>
          <a:p>
            <a:r>
              <a:rPr lang="en-US"/>
              <a:t>Firstname Lastname</a:t>
            </a:r>
          </a:p>
        </p:txBody>
      </p:sp>
      <p:sp>
        <p:nvSpPr>
          <p:cNvPr id="5" name="Slide Number Placeholder 4"/>
          <p:cNvSpPr>
            <a:spLocks noGrp="1"/>
          </p:cNvSpPr>
          <p:nvPr>
            <p:ph type="sldNum" sz="quarter" idx="12"/>
          </p:nvPr>
        </p:nvSpPr>
        <p:spPr/>
        <p:txBody>
          <a:bodyPr/>
          <a:lstStyle/>
          <a:p>
            <a:fld id="{03F9D941-63C4-4CB0-BC52-FFACFD52D171}" type="slidenum">
              <a:rPr lang="en-US" smtClean="0"/>
              <a:t>‹#›</a:t>
            </a:fld>
            <a:endParaRPr lang="en-US"/>
          </a:p>
        </p:txBody>
      </p:sp>
    </p:spTree>
    <p:extLst>
      <p:ext uri="{BB962C8B-B14F-4D97-AF65-F5344CB8AC3E}">
        <p14:creationId xmlns:p14="http://schemas.microsoft.com/office/powerpoint/2010/main" val="569839158"/>
      </p:ext>
    </p:extLst>
  </p:cSld>
  <p:clrMapOvr>
    <a:masterClrMapping/>
  </p:clrMapOvr>
  <p:transition>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7232B8-CD0B-42DD-AEBD-B30BD5068734}" type="datetime1">
              <a:rPr lang="en-US" smtClean="0"/>
              <a:t>9/16/2016</a:t>
            </a:fld>
            <a:endParaRPr lang="en-US"/>
          </a:p>
        </p:txBody>
      </p:sp>
      <p:sp>
        <p:nvSpPr>
          <p:cNvPr id="3" name="Footer Placeholder 2"/>
          <p:cNvSpPr>
            <a:spLocks noGrp="1"/>
          </p:cNvSpPr>
          <p:nvPr>
            <p:ph type="ftr" sz="quarter" idx="11"/>
          </p:nvPr>
        </p:nvSpPr>
        <p:spPr/>
        <p:txBody>
          <a:bodyPr/>
          <a:lstStyle/>
          <a:p>
            <a:r>
              <a:rPr lang="en-US"/>
              <a:t>Firstname Lastname</a:t>
            </a:r>
          </a:p>
        </p:txBody>
      </p:sp>
      <p:sp>
        <p:nvSpPr>
          <p:cNvPr id="4" name="Slide Number Placeholder 3"/>
          <p:cNvSpPr>
            <a:spLocks noGrp="1"/>
          </p:cNvSpPr>
          <p:nvPr>
            <p:ph type="sldNum" sz="quarter" idx="12"/>
          </p:nvPr>
        </p:nvSpPr>
        <p:spPr/>
        <p:txBody>
          <a:bodyPr/>
          <a:lstStyle/>
          <a:p>
            <a:fld id="{03F9D941-63C4-4CB0-BC52-FFACFD52D171}" type="slidenum">
              <a:rPr lang="en-US" smtClean="0"/>
              <a:t>‹#›</a:t>
            </a:fld>
            <a:endParaRPr lang="en-US"/>
          </a:p>
        </p:txBody>
      </p:sp>
    </p:spTree>
    <p:extLst>
      <p:ext uri="{BB962C8B-B14F-4D97-AF65-F5344CB8AC3E}">
        <p14:creationId xmlns:p14="http://schemas.microsoft.com/office/powerpoint/2010/main" val="2227720237"/>
      </p:ext>
    </p:extLst>
  </p:cSld>
  <p:clrMapOvr>
    <a:masterClrMapping/>
  </p:clrMapOvr>
  <p:transition>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A252FA3-4869-4148-93D2-539057438C43}" type="datetime1">
              <a:rPr lang="en-US" smtClean="0"/>
              <a:t>9/16/2016</a:t>
            </a:fld>
            <a:endParaRPr lang="en-US"/>
          </a:p>
        </p:txBody>
      </p:sp>
      <p:sp>
        <p:nvSpPr>
          <p:cNvPr id="6" name="Footer Placeholder 5"/>
          <p:cNvSpPr>
            <a:spLocks noGrp="1"/>
          </p:cNvSpPr>
          <p:nvPr>
            <p:ph type="ftr" sz="quarter" idx="11"/>
          </p:nvPr>
        </p:nvSpPr>
        <p:spPr/>
        <p:txBody>
          <a:bodyPr/>
          <a:lstStyle/>
          <a:p>
            <a:r>
              <a:rPr lang="en-US"/>
              <a:t>Firstname Lastname</a:t>
            </a:r>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03F9D941-63C4-4CB0-BC52-FFACFD52D171}" type="slidenum">
              <a:rPr lang="en-US" smtClean="0"/>
              <a:t>‹#›</a:t>
            </a:fld>
            <a:endParaRPr lang="en-US"/>
          </a:p>
        </p:txBody>
      </p:sp>
    </p:spTree>
    <p:extLst>
      <p:ext uri="{BB962C8B-B14F-4D97-AF65-F5344CB8AC3E}">
        <p14:creationId xmlns:p14="http://schemas.microsoft.com/office/powerpoint/2010/main" val="4273824188"/>
      </p:ext>
    </p:extLst>
  </p:cSld>
  <p:clrMapOvr>
    <a:masterClrMapping/>
  </p:clrMapOvr>
  <p:transition>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91B97E1-297D-4BBB-A519-4E72685AC4A1}" type="datetime1">
              <a:rPr lang="en-US" smtClean="0"/>
              <a:t>9/16/2016</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03F9D941-63C4-4CB0-BC52-FFACFD52D171}" type="slidenum">
              <a:rPr lang="en-US" smtClean="0"/>
              <a:t>‹#›</a:t>
            </a:fld>
            <a:endParaRPr lang="en-US"/>
          </a:p>
        </p:txBody>
      </p:sp>
    </p:spTree>
    <p:extLst>
      <p:ext uri="{BB962C8B-B14F-4D97-AF65-F5344CB8AC3E}">
        <p14:creationId xmlns:p14="http://schemas.microsoft.com/office/powerpoint/2010/main" val="275956679"/>
      </p:ext>
    </p:extLst>
  </p:cSld>
  <p:clrMapOvr>
    <a:masterClrMapping/>
  </p:clrMapOvr>
  <p:transition>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5D1F9BC1-AA0D-4D4C-B95D-5AB39815B7EE}" type="datetime1">
              <a:rPr lang="en-US" smtClean="0"/>
              <a:pPr/>
              <a:t>9/16/2016</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r>
              <a:rPr lang="en-US"/>
              <a:t>Firstname Lastname</a:t>
            </a:r>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03F9D941-63C4-4CB0-BC52-FFACFD52D171}" type="slidenum">
              <a:rPr lang="en-US" smtClean="0"/>
              <a:t>‹#›</a:t>
            </a:fld>
            <a:endParaRPr lang="en-US"/>
          </a:p>
        </p:txBody>
      </p:sp>
      <p:pic>
        <p:nvPicPr>
          <p:cNvPr id="10" name="Picture 9"/>
          <p:cNvPicPr>
            <a:picLocks noChangeAspect="1"/>
          </p:cNvPicPr>
          <p:nvPr userDrawn="1"/>
        </p:nvPicPr>
        <p:blipFill rotWithShape="1">
          <a:blip r:embed="rId15">
            <a:extLst>
              <a:ext uri="{28A0092B-C50C-407E-A947-70E740481C1C}">
                <a14:useLocalDpi xmlns:a14="http://schemas.microsoft.com/office/drawing/2010/main" val="0"/>
              </a:ext>
            </a:extLst>
          </a:blip>
          <a:srcRect l="2019" r="2019"/>
          <a:stretch/>
        </p:blipFill>
        <p:spPr>
          <a:xfrm>
            <a:off x="0" y="6400800"/>
            <a:ext cx="731520" cy="457200"/>
          </a:xfrm>
          <a:prstGeom prst="ellipse">
            <a:avLst/>
          </a:prstGeom>
        </p:spPr>
      </p:pic>
    </p:spTree>
    <p:extLst>
      <p:ext uri="{BB962C8B-B14F-4D97-AF65-F5344CB8AC3E}">
        <p14:creationId xmlns:p14="http://schemas.microsoft.com/office/powerpoint/2010/main" val="7447050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push/>
  </p:transition>
  <p:hf hdr="0"/>
  <p:txStyles>
    <p:titleStyle>
      <a:lvl1pPr algn="l" defTabSz="914400" rtl="0" eaLnBrk="1" latinLnBrk="0" hangingPunct="1">
        <a:lnSpc>
          <a:spcPct val="90000"/>
        </a:lnSpc>
        <a:spcBef>
          <a:spcPct val="0"/>
        </a:spcBef>
        <a:buNone/>
        <a:defRPr sz="5400" kern="1200" cap="all" baseline="0">
          <a:blipFill>
            <a:blip r:embed="rId16">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en.wikipedia.org/wiki/Public_domai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a:t>McAlpine</a:t>
            </a:r>
            <a:r>
              <a:rPr lang="en-US" dirty="0"/>
              <a:t> Locks &amp; Dam</a:t>
            </a:r>
          </a:p>
        </p:txBody>
      </p:sp>
      <p:sp>
        <p:nvSpPr>
          <p:cNvPr id="3" name="Subtitle 2"/>
          <p:cNvSpPr>
            <a:spLocks noGrp="1"/>
          </p:cNvSpPr>
          <p:nvPr>
            <p:ph type="subTitle" idx="1"/>
          </p:nvPr>
        </p:nvSpPr>
        <p:spPr/>
        <p:txBody>
          <a:bodyPr>
            <a:normAutofit fontScale="92500" lnSpcReduction="20000"/>
          </a:bodyPr>
          <a:lstStyle/>
          <a:p>
            <a:r>
              <a:rPr lang="en-US" dirty="0" err="1"/>
              <a:t>Firstname</a:t>
            </a:r>
            <a:r>
              <a:rPr lang="en-US" dirty="0"/>
              <a:t> </a:t>
            </a:r>
            <a:r>
              <a:rPr lang="en-US" dirty="0" err="1"/>
              <a:t>Lastname</a:t>
            </a:r>
            <a:endParaRPr lang="en-US" dirty="0"/>
          </a:p>
          <a:p>
            <a:r>
              <a:rPr lang="en-US" dirty="0"/>
              <a:t>Computer Science 101 Section 99</a:t>
            </a:r>
          </a:p>
          <a:p>
            <a:fld id="{4AB3C72A-DAAF-4896-836D-88281C368EA8}" type="datetime4">
              <a:rPr lang="en-US"/>
              <a:t>September 16, 2016</a:t>
            </a:fld>
            <a:endParaRPr lang="en-US" dirty="0"/>
          </a:p>
        </p:txBody>
      </p:sp>
    </p:spTree>
    <p:extLst>
      <p:ext uri="{BB962C8B-B14F-4D97-AF65-F5344CB8AC3E}">
        <p14:creationId xmlns:p14="http://schemas.microsoft.com/office/powerpoint/2010/main" val="685294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 Material</a:t>
            </a:r>
          </a:p>
        </p:txBody>
      </p:sp>
      <p:sp>
        <p:nvSpPr>
          <p:cNvPr id="3" name="Content Placeholder 2"/>
          <p:cNvSpPr>
            <a:spLocks noGrp="1"/>
          </p:cNvSpPr>
          <p:nvPr>
            <p:ph idx="1"/>
          </p:nvPr>
        </p:nvSpPr>
        <p:spPr/>
        <p:txBody>
          <a:bodyPr/>
          <a:lstStyle/>
          <a:p>
            <a:r>
              <a:rPr lang="en-US" dirty="0"/>
              <a:t>This presentation is based on a chapter of "Triumph at the Falls: The Louisville and Portland Canal" by Leland R. Johnson and Charles E. Parrish. This book was published in 2007 by the Louisville District of the U.S. Army Corps of Engineers, and as such, is in the </a:t>
            </a:r>
            <a:r>
              <a:rPr lang="en-US" u="sng" dirty="0">
                <a:hlinkClick r:id="rId2"/>
              </a:rPr>
              <a:t>public domain</a:t>
            </a:r>
            <a:r>
              <a:rPr lang="en-US" dirty="0"/>
              <a:t>. Excerpts from this book or other public domain books are useful to illustrate advanced concepts in Microsoft PowerPoint without having to write an entire document's worth of sample text from scratch.</a:t>
            </a:r>
          </a:p>
        </p:txBody>
      </p:sp>
      <p:sp>
        <p:nvSpPr>
          <p:cNvPr id="4" name="Date Placeholder 3"/>
          <p:cNvSpPr>
            <a:spLocks noGrp="1"/>
          </p:cNvSpPr>
          <p:nvPr>
            <p:ph type="dt" sz="half" idx="10"/>
          </p:nvPr>
        </p:nvSpPr>
        <p:spPr/>
        <p:txBody>
          <a:bodyPr/>
          <a:lstStyle/>
          <a:p>
            <a:fld id="{5BDBC1FE-8A86-42A3-AB0F-38712720119C}"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03F9D941-63C4-4CB0-BC52-FFACFD52D171}" type="slidenum">
              <a:rPr lang="en-US" smtClean="0"/>
              <a:t>2</a:t>
            </a:fld>
            <a:endParaRPr lang="en-US"/>
          </a:p>
        </p:txBody>
      </p:sp>
    </p:spTree>
    <p:extLst>
      <p:ext uri="{BB962C8B-B14F-4D97-AF65-F5344CB8AC3E}">
        <p14:creationId xmlns:p14="http://schemas.microsoft.com/office/powerpoint/2010/main" val="3359520493"/>
      </p:ext>
    </p:extLst>
  </p:cSld>
  <p:clrMapOvr>
    <a:masterClrMapping/>
  </p:clrMapOvr>
  <p:transition>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Lock Size</a:t>
            </a:r>
          </a:p>
        </p:txBody>
      </p:sp>
      <p:sp>
        <p:nvSpPr>
          <p:cNvPr id="3" name="Content Placeholder 2"/>
          <p:cNvSpPr>
            <a:spLocks noGrp="1"/>
          </p:cNvSpPr>
          <p:nvPr>
            <p:ph idx="1"/>
          </p:nvPr>
        </p:nvSpPr>
        <p:spPr/>
        <p:txBody>
          <a:bodyPr/>
          <a:lstStyle/>
          <a:p>
            <a:r>
              <a:rPr lang="en-US" dirty="0" err="1"/>
              <a:t>McAlpine</a:t>
            </a:r>
            <a:r>
              <a:rPr lang="en-US" dirty="0"/>
              <a:t> Locks and Dam has been expanded several times to handle ever-increasing barge traffic. Its current locks are 110 feet wide by 1200 feet long. With a minimum depth of 9 feet, the Ohio River navigation system is designed to handle a huge volume in a single lockage.</a:t>
            </a:r>
          </a:p>
        </p:txBody>
      </p:sp>
      <p:sp>
        <p:nvSpPr>
          <p:cNvPr id="4" name="Date Placeholder 3"/>
          <p:cNvSpPr>
            <a:spLocks noGrp="1"/>
          </p:cNvSpPr>
          <p:nvPr>
            <p:ph type="dt" sz="half" idx="10"/>
          </p:nvPr>
        </p:nvSpPr>
        <p:spPr/>
        <p:txBody>
          <a:bodyPr/>
          <a:lstStyle/>
          <a:p>
            <a:fld id="{FB4AA211-2BCF-419A-AADA-D7ED100B0258}"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03F9D941-63C4-4CB0-BC52-FFACFD52D171}" type="slidenum">
              <a:rPr lang="en-US" smtClean="0"/>
              <a:t>3</a:t>
            </a:fld>
            <a:endParaRPr lang="en-US"/>
          </a:p>
        </p:txBody>
      </p:sp>
    </p:spTree>
    <p:extLst>
      <p:ext uri="{BB962C8B-B14F-4D97-AF65-F5344CB8AC3E}">
        <p14:creationId xmlns:p14="http://schemas.microsoft.com/office/powerpoint/2010/main" val="325039723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50" fill="hold"/>
                                        <p:tgtEl>
                                          <p:spTgt spid="3">
                                            <p:txEl>
                                              <p:pRg st="0" end="0"/>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Lock Capacity Equation</a:t>
            </a:r>
          </a:p>
        </p:txBody>
      </p:sp>
      <p:sp>
        <p:nvSpPr>
          <p:cNvPr id="4" name="Date Placeholder 3"/>
          <p:cNvSpPr>
            <a:spLocks noGrp="1"/>
          </p:cNvSpPr>
          <p:nvPr>
            <p:ph type="dt" sz="half" idx="10"/>
          </p:nvPr>
        </p:nvSpPr>
        <p:spPr/>
        <p:txBody>
          <a:bodyPr/>
          <a:lstStyle/>
          <a:p>
            <a:fld id="{22D90581-4735-49B6-9DB5-7FC7F912C596}"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03F9D941-63C4-4CB0-BC52-FFACFD52D171}" type="slidenum">
              <a:rPr lang="en-US" smtClean="0"/>
              <a:t>4</a:t>
            </a:fld>
            <a:endParaRPr lang="en-US"/>
          </a:p>
        </p:txBody>
      </p:sp>
      <mc:AlternateContent xmlns:mc="http://schemas.openxmlformats.org/markup-compatibility/2006" xmlns:a14="http://schemas.microsoft.com/office/drawing/2010/main">
        <mc:Choice Requires="a14">
          <p:sp>
            <p:nvSpPr>
              <p:cNvPr id="3" name="Rectangle 2"/>
              <p:cNvSpPr/>
              <p:nvPr/>
            </p:nvSpPr>
            <p:spPr>
              <a:xfrm>
                <a:off x="4153270" y="3091254"/>
                <a:ext cx="3885460" cy="91063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mtClean="0">
                          <a:latin typeface="Cambria Math" panose="02040503050406030204" pitchFamily="18" charset="0"/>
                        </a:rPr>
                        <m:t>1200</m:t>
                      </m:r>
                      <m:r>
                        <a:rPr lang="en-US" i="0">
                          <a:latin typeface="Cambria Math" panose="02040503050406030204" pitchFamily="18" charset="0"/>
                        </a:rPr>
                        <m:t>×110×9=1,188,000 </m:t>
                      </m:r>
                      <m:r>
                        <a:rPr lang="en-US" i="1">
                          <a:latin typeface="Cambria Math" panose="02040503050406030204" pitchFamily="18" charset="0"/>
                        </a:rPr>
                        <m:t>𝑐𝑢𝑏𝑖𝑐</m:t>
                      </m:r>
                      <m:r>
                        <a:rPr lang="en-US" i="0">
                          <a:latin typeface="Cambria Math" panose="02040503050406030204" pitchFamily="18" charset="0"/>
                        </a:rPr>
                        <m:t> </m:t>
                      </m:r>
                      <m:r>
                        <a:rPr lang="en-US" i="1">
                          <a:latin typeface="Cambria Math" panose="02040503050406030204" pitchFamily="18" charset="0"/>
                        </a:rPr>
                        <m:t>𝑓𝑒𝑒𝑡</m:t>
                      </m:r>
                      <m:r>
                        <a:rPr lang="en-US" i="0">
                          <a:latin typeface="Cambria Math" panose="02040503050406030204" pitchFamily="18" charset="0"/>
                        </a:rPr>
                        <m:t>=8,886,860 </m:t>
                      </m:r>
                      <m:r>
                        <a:rPr lang="en-US" i="1">
                          <a:latin typeface="Cambria Math" panose="02040503050406030204" pitchFamily="18" charset="0"/>
                        </a:rPr>
                        <m:t>𝑔𝑎𝑙𝑙𝑜𝑛𝑠</m:t>
                      </m:r>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4153270" y="3091254"/>
                <a:ext cx="3885460" cy="910634"/>
              </a:xfrm>
              <a:prstGeom prst="rect">
                <a:avLst/>
              </a:prstGeom>
              <a:blipFill>
                <a:blip r:embed="rId2"/>
                <a:stretch>
                  <a:fillRect b="-6040"/>
                </a:stretch>
              </a:blipFill>
            </p:spPr>
            <p:txBody>
              <a:bodyPr/>
              <a:lstStyle/>
              <a:p>
                <a:r>
                  <a:rPr lang="en-US">
                    <a:noFill/>
                  </a:rPr>
                  <a:t> </a:t>
                </a:r>
              </a:p>
            </p:txBody>
          </p:sp>
        </mc:Fallback>
      </mc:AlternateContent>
    </p:spTree>
    <p:extLst>
      <p:ext uri="{BB962C8B-B14F-4D97-AF65-F5344CB8AC3E}">
        <p14:creationId xmlns:p14="http://schemas.microsoft.com/office/powerpoint/2010/main" val="464004110"/>
      </p:ext>
    </p:extLst>
  </p:cSld>
  <p:clrMapOvr>
    <a:masterClrMapping/>
  </p:clrMapOvr>
  <p:transition>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a:t>
            </a:r>
          </a:p>
        </p:txBody>
      </p:sp>
      <p:sp>
        <p:nvSpPr>
          <p:cNvPr id="3" name="Content Placeholder 2"/>
          <p:cNvSpPr>
            <a:spLocks noGrp="1"/>
          </p:cNvSpPr>
          <p:nvPr>
            <p:ph idx="1"/>
          </p:nvPr>
        </p:nvSpPr>
        <p:spPr/>
        <p:txBody>
          <a:bodyPr/>
          <a:lstStyle/>
          <a:p>
            <a:r>
              <a:rPr lang="en-US" dirty="0" err="1"/>
              <a:t>McAlpine</a:t>
            </a:r>
            <a:r>
              <a:rPr lang="en-US" dirty="0"/>
              <a:t> was one of the first facilities on the Ohio River to receive a second 1200-foot lock chamber.  Most facilities have one 1200-foot lock and one 600-foot lock.  Locks on tributaries such as the Kanawha, Monongahela, and Allegheny rivers are smaller.</a:t>
            </a:r>
          </a:p>
        </p:txBody>
      </p:sp>
      <p:sp>
        <p:nvSpPr>
          <p:cNvPr id="4" name="Date Placeholder 3"/>
          <p:cNvSpPr>
            <a:spLocks noGrp="1"/>
          </p:cNvSpPr>
          <p:nvPr>
            <p:ph type="dt" sz="half" idx="10"/>
          </p:nvPr>
        </p:nvSpPr>
        <p:spPr/>
        <p:txBody>
          <a:bodyPr/>
          <a:lstStyle/>
          <a:p>
            <a:fld id="{DC9C110F-C716-4B42-B735-C98865AA19E6}"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p>
        </p:txBody>
      </p:sp>
      <p:sp>
        <p:nvSpPr>
          <p:cNvPr id="6" name="Slide Number Placeholder 5"/>
          <p:cNvSpPr>
            <a:spLocks noGrp="1"/>
          </p:cNvSpPr>
          <p:nvPr>
            <p:ph type="sldNum" sz="quarter" idx="12"/>
          </p:nvPr>
        </p:nvSpPr>
        <p:spPr/>
        <p:txBody>
          <a:bodyPr/>
          <a:lstStyle/>
          <a:p>
            <a:fld id="{03F9D941-63C4-4CB0-BC52-FFACFD52D171}" type="slidenum">
              <a:rPr lang="en-US" smtClean="0"/>
              <a:t>5</a:t>
            </a:fld>
            <a:endParaRPr lang="en-US"/>
          </a:p>
        </p:txBody>
      </p:sp>
    </p:spTree>
    <p:extLst>
      <p:ext uri="{BB962C8B-B14F-4D97-AF65-F5344CB8AC3E}">
        <p14:creationId xmlns:p14="http://schemas.microsoft.com/office/powerpoint/2010/main" val="3384802598"/>
      </p:ext>
    </p:extLst>
  </p:cSld>
  <p:clrMapOvr>
    <a:masterClrMapping/>
  </p:clrMapOvr>
  <p:transition>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Locks Length Chart</a:t>
            </a:r>
          </a:p>
        </p:txBody>
      </p:sp>
      <p:sp>
        <p:nvSpPr>
          <p:cNvPr id="5" name="Date Placeholder 4"/>
          <p:cNvSpPr>
            <a:spLocks noGrp="1"/>
          </p:cNvSpPr>
          <p:nvPr>
            <p:ph type="dt" sz="half" idx="10"/>
          </p:nvPr>
        </p:nvSpPr>
        <p:spPr/>
        <p:txBody>
          <a:bodyPr/>
          <a:lstStyle/>
          <a:p>
            <a:fld id="{0FE428AF-8CAA-46E8-B606-BDD045BDFE1A}" type="datetime1">
              <a:rPr lang="en-US" smtClean="0"/>
              <a:t>9/16/2016</a:t>
            </a:fld>
            <a:endParaRPr lang="en-US"/>
          </a:p>
        </p:txBody>
      </p:sp>
      <p:sp>
        <p:nvSpPr>
          <p:cNvPr id="6" name="Footer Placeholder 5"/>
          <p:cNvSpPr>
            <a:spLocks noGrp="1"/>
          </p:cNvSpPr>
          <p:nvPr>
            <p:ph type="ftr" sz="quarter" idx="11"/>
          </p:nvPr>
        </p:nvSpPr>
        <p:spPr/>
        <p:txBody>
          <a:bodyPr/>
          <a:lstStyle/>
          <a:p>
            <a:r>
              <a:rPr lang="en-US"/>
              <a:t>Firstname Lastname</a:t>
            </a:r>
          </a:p>
        </p:txBody>
      </p:sp>
      <p:sp>
        <p:nvSpPr>
          <p:cNvPr id="7" name="Slide Number Placeholder 6"/>
          <p:cNvSpPr>
            <a:spLocks noGrp="1"/>
          </p:cNvSpPr>
          <p:nvPr>
            <p:ph type="sldNum" sz="quarter" idx="12"/>
          </p:nvPr>
        </p:nvSpPr>
        <p:spPr/>
        <p:txBody>
          <a:bodyPr/>
          <a:lstStyle/>
          <a:p>
            <a:fld id="{03F9D941-63C4-4CB0-BC52-FFACFD52D171}" type="slidenum">
              <a:rPr lang="en-US" smtClean="0"/>
              <a:t>6</a:t>
            </a:fld>
            <a:endParaRPr lang="en-US"/>
          </a:p>
        </p:txBody>
      </p:sp>
      <p:graphicFrame>
        <p:nvGraphicFramePr>
          <p:cNvPr id="9" name="Content Placeholder 8"/>
          <p:cNvGraphicFramePr>
            <a:graphicFrameLocks noGrp="1"/>
          </p:cNvGraphicFramePr>
          <p:nvPr>
            <p:ph idx="1"/>
          </p:nvPr>
        </p:nvGraphicFramePr>
        <p:xfrm>
          <a:off x="1069975" y="2120900"/>
          <a:ext cx="10058400" cy="40513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3970653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ap:Properties xmlns:vt="http://schemas.openxmlformats.org/officeDocument/2006/docPropsVTypes" xmlns:ap="http://schemas.openxmlformats.org/officeDocument/2006/extended-properties">
  <ap:Template>Wood Type</ap:Template>
  <ap:TotalTime>45</ap:TotalTime>
  <ap:Words>255</ap:Words>
  <ap:Application>Microsoft Office PowerPoint</ap:Application>
  <ap:PresentationFormat>Widescreen</ap:PresentationFormat>
  <ap:Paragraphs>31</ap:Paragraphs>
  <ap:Slides>6</ap:Slides>
  <ap:Notes>0</ap:Notes>
  <ap:HiddenSlides>0</ap:HiddenSlides>
  <ap:MMClips>0</ap:MMClips>
  <ap:ScaleCrop>false</ap:ScaleCrop>
  <ap:HeadingPairs>
    <vt:vector baseType="variant" size="6">
      <vt:variant>
        <vt:lpstr>Fonts Used</vt:lpstr>
      </vt:variant>
      <vt:variant>
        <vt:i4>5</vt:i4>
      </vt:variant>
      <vt:variant>
        <vt:lpstr>Theme</vt:lpstr>
      </vt:variant>
      <vt:variant>
        <vt:i4>1</vt:i4>
      </vt:variant>
      <vt:variant>
        <vt:lpstr>Slide Titles</vt:lpstr>
      </vt:variant>
      <vt:variant>
        <vt:i4>6</vt:i4>
      </vt:variant>
    </vt:vector>
  </ap:HeadingPairs>
  <ap:TitlesOfParts>
    <vt:vector baseType="lpstr" size="12">
      <vt:lpstr>Calibri</vt:lpstr>
      <vt:lpstr>Cambria Math</vt:lpstr>
      <vt:lpstr>Rockwell</vt:lpstr>
      <vt:lpstr>Rockwell Condensed</vt:lpstr>
      <vt:lpstr>Wingdings</vt:lpstr>
      <vt:lpstr>Wood Type</vt:lpstr>
      <vt:lpstr>McAlpine Locks &amp; Dam</vt:lpstr>
      <vt:lpstr>Source Material</vt:lpstr>
      <vt:lpstr>Lock Size</vt:lpstr>
      <vt:lpstr>Lock Capacity Equation</vt:lpstr>
      <vt:lpstr>Note</vt:lpstr>
      <vt:lpstr>Locks Length Chart</vt:lpstr>
    </vt:vector>
  </ap:TitlesOfParts>
  <ap:LinksUpToDate>false</ap:LinksUpToDate>
  <ap:SharedDoc>false</ap:SharedDoc>
  <ap:HyperlinksChanged>false</ap:HyperlinksChanged>
  <ap:AppVersion>16.0000</ap:AppVersion>
  <ap:Company>West Virginia University</ap:Company>
</ap:Properties>
</file>

<file path=docProps/core.xml><?xml version="1.0" encoding="utf-8"?>
<coreProperties xmlns:dc="http://purl.org/dc/elements/1.1/" xmlns:dcterms="http://purl.org/dc/terms/" xmlns:xsi="http://www.w3.org/2001/XMLSchema-instance" xmlns="http://schemas.openxmlformats.org/package/2006/metadata/core-properties">
  <dc:title>Presentation Techniques Participation Project: McAlpine L&amp;D Problem</dc:title>
  <dc:creator>CS101 Student</dc:creator>
  <lastModifiedBy>Lingwei Chen</lastModifiedBy>
  <revision>18</revision>
  <dcterms:created xsi:type="dcterms:W3CDTF">2016-09-16T04:00:11.0000000Z</dcterms:created>
  <dcterms:modified xsi:type="dcterms:W3CDTF">2016-09-16T05:02:40.0000000Z</dcterms:modified>
  <dc:description>Presentation Techniques Participation Project: McAlpine L&amp;D Problem</dc:description>
</coreProperties>
</file>