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E:\Cloud%20Space\Google%20Drive\Courses\TA%20CS%20101\Participation%20Projects\PowerPoint\PowerPoint\Layout%20&amp;%20Formatting\US%201\Data%20Files%20US1P%20LF\mileage.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US</a:t>
            </a:r>
            <a:r>
              <a:rPr lang="en-US" baseline="0"/>
              <a:t> 1 Mileage by State</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0"/>
          <c:tx>
            <c:strRef>
              <c:f>'[mileage.xlsx]State Mileage'!$B$1</c:f>
              <c:strCache>
                <c:ptCount val="1"/>
                <c:pt idx="0">
                  <c:v>Mileage</c:v>
                </c:pt>
              </c:strCache>
            </c:strRef>
          </c:tx>
          <c:spPr>
            <a:solidFill>
              <a:schemeClr val="accent2"/>
            </a:solidFill>
            <a:ln>
              <a:noFill/>
            </a:ln>
            <a:effectLst/>
          </c:spPr>
          <c:invertIfNegative val="0"/>
          <c:cat>
            <c:strRef>
              <c:f>'[mileage.xlsx]State Mileage'!$A$2:$A$16</c:f>
              <c:strCache>
                <c:ptCount val="15"/>
                <c:pt idx="0">
                  <c:v>Maine</c:v>
                </c:pt>
                <c:pt idx="1">
                  <c:v>New Hampshire</c:v>
                </c:pt>
                <c:pt idx="2">
                  <c:v>Massachusetts</c:v>
                </c:pt>
                <c:pt idx="3">
                  <c:v>Rhode Island</c:v>
                </c:pt>
                <c:pt idx="4">
                  <c:v>Connecticut</c:v>
                </c:pt>
                <c:pt idx="5">
                  <c:v>New York</c:v>
                </c:pt>
                <c:pt idx="6">
                  <c:v>New Jersey</c:v>
                </c:pt>
                <c:pt idx="7">
                  <c:v>Pennsylvania</c:v>
                </c:pt>
                <c:pt idx="8">
                  <c:v>Maryland</c:v>
                </c:pt>
                <c:pt idx="9">
                  <c:v>District of Columbia</c:v>
                </c:pt>
                <c:pt idx="10">
                  <c:v>Virginia</c:v>
                </c:pt>
                <c:pt idx="11">
                  <c:v>North Carolina</c:v>
                </c:pt>
                <c:pt idx="12">
                  <c:v>South Carolina</c:v>
                </c:pt>
                <c:pt idx="13">
                  <c:v>Georgia</c:v>
                </c:pt>
                <c:pt idx="14">
                  <c:v>Florida</c:v>
                </c:pt>
              </c:strCache>
            </c:strRef>
          </c:cat>
          <c:val>
            <c:numRef>
              <c:f>'[mileage.xlsx]State Mileage'!$B$2:$B$16</c:f>
              <c:numCache>
                <c:formatCode>General</c:formatCode>
                <c:ptCount val="15"/>
                <c:pt idx="0">
                  <c:v>341.4</c:v>
                </c:pt>
                <c:pt idx="1">
                  <c:v>15.1</c:v>
                </c:pt>
                <c:pt idx="2">
                  <c:v>77.900000000000006</c:v>
                </c:pt>
                <c:pt idx="3">
                  <c:v>60</c:v>
                </c:pt>
                <c:pt idx="4">
                  <c:v>119</c:v>
                </c:pt>
                <c:pt idx="5">
                  <c:v>22.2</c:v>
                </c:pt>
                <c:pt idx="6">
                  <c:v>68.599999999999994</c:v>
                </c:pt>
                <c:pt idx="7">
                  <c:v>83.5</c:v>
                </c:pt>
                <c:pt idx="8">
                  <c:v>89</c:v>
                </c:pt>
                <c:pt idx="9">
                  <c:v>7</c:v>
                </c:pt>
                <c:pt idx="10">
                  <c:v>205.9</c:v>
                </c:pt>
                <c:pt idx="11">
                  <c:v>180</c:v>
                </c:pt>
                <c:pt idx="12">
                  <c:v>171</c:v>
                </c:pt>
                <c:pt idx="13">
                  <c:v>222.5</c:v>
                </c:pt>
                <c:pt idx="14">
                  <c:v>568</c:v>
                </c:pt>
              </c:numCache>
            </c:numRef>
          </c:val>
          <c:extLst>
            <c:ext xmlns:c16="http://schemas.microsoft.com/office/drawing/2014/chart" uri="{C3380CC4-5D6E-409C-BE32-E72D297353CC}">
              <c16:uniqueId val="{00000000-40BE-4472-921A-FE899B29A173}"/>
            </c:ext>
          </c:extLst>
        </c:ser>
        <c:dLbls>
          <c:showLegendKey val="0"/>
          <c:showVal val="0"/>
          <c:showCatName val="0"/>
          <c:showSerName val="0"/>
          <c:showPercent val="0"/>
          <c:showBubbleSize val="0"/>
        </c:dLbls>
        <c:gapWidth val="150"/>
        <c:axId val="319201272"/>
        <c:axId val="319195392"/>
      </c:barChart>
      <c:catAx>
        <c:axId val="31920127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State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9195392"/>
        <c:crosses val="autoZero"/>
        <c:auto val="1"/>
        <c:lblAlgn val="ctr"/>
        <c:lblOffset val="100"/>
        <c:noMultiLvlLbl val="0"/>
      </c:catAx>
      <c:valAx>
        <c:axId val="319195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Length (Miles)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19201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E8A931-2536-4B58-AFAF-006EC0E61DE5}" type="datetimeFigureOut">
              <a:rPr lang="en-US" smtClean="0"/>
              <a:t>9/16/2016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2350BD-1C6D-4F8E-B6BC-F5FB83F43F2E}" type="slidenum">
              <a:rPr lang="en-US" smtClean="0"/>
              <a:t>‹#›</a:t>
            </a:fld>
            <a:endParaRPr lang="en-US"/>
          </a:p>
        </p:txBody>
      </p:sp>
    </p:spTree>
    <p:extLst>
      <p:ext uri="{BB962C8B-B14F-4D97-AF65-F5344CB8AC3E}">
        <p14:creationId xmlns:p14="http://schemas.microsoft.com/office/powerpoint/2010/main" val="587016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3A88884-C013-4A3D-8035-6F1D1BE165EA}"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A968482B-51F5-4687-89D1-5FE2DCE7B7AB}" type="slidenum">
              <a:rPr lang="en-US" smtClean="0"/>
              <a:t>‹#›</a:t>
            </a:fld>
            <a:endParaRPr lang="en-US"/>
          </a:p>
        </p:txBody>
      </p:sp>
    </p:spTree>
    <p:extLst>
      <p:ext uri="{BB962C8B-B14F-4D97-AF65-F5344CB8AC3E}">
        <p14:creationId xmlns:p14="http://schemas.microsoft.com/office/powerpoint/2010/main" val="822358349"/>
      </p:ext>
    </p:extLst>
  </p:cSld>
  <p:clrMapOvr>
    <a:masterClrMapping/>
  </p:clrMapOvr>
  <p:transition>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F11140-C75B-4508-BFE5-E3FF3A714362}"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805875371"/>
      </p:ext>
    </p:extLst>
  </p:cSld>
  <p:clrMapOvr>
    <a:masterClrMapping/>
  </p:clrMapOvr>
  <p:transition>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B0D99D-B919-4E61-8EDD-2CBE15287971}"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3519287383"/>
      </p:ext>
    </p:extLst>
  </p:cSld>
  <p:clrMapOvr>
    <a:masterClrMapping/>
  </p:clrMapOvr>
  <p:transition>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FF70D7-1CDF-4E1F-B31C-BB11204551EE}"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666333741"/>
      </p:ext>
    </p:extLst>
  </p:cSld>
  <p:clrMapOvr>
    <a:masterClrMapping/>
  </p:clrMapOvr>
  <p:transition>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593667" y="6272784"/>
            <a:ext cx="2644309" cy="365125"/>
          </a:xfrm>
        </p:spPr>
        <p:txBody>
          <a:bodyPr/>
          <a:lstStyle/>
          <a:p>
            <a:fld id="{862CC190-7F19-4D06-88D8-AEBB99AE34B9}" type="datetime1">
              <a:rPr lang="en-US" smtClean="0"/>
              <a:t>9/16/2016</a:t>
            </a:fld>
            <a:endParaRPr lang="en-US"/>
          </a:p>
        </p:txBody>
      </p:sp>
      <p:sp>
        <p:nvSpPr>
          <p:cNvPr id="5" name="Footer Placeholder 4"/>
          <p:cNvSpPr>
            <a:spLocks noGrp="1"/>
          </p:cNvSpPr>
          <p:nvPr>
            <p:ph type="ftr" sz="quarter" idx="11"/>
          </p:nvPr>
        </p:nvSpPr>
        <p:spPr>
          <a:xfrm>
            <a:off x="2182708" y="6272784"/>
            <a:ext cx="6327648" cy="365125"/>
          </a:xfrm>
        </p:spPr>
        <p:txBody>
          <a:bodyPr/>
          <a:lstStyle/>
          <a:p>
            <a:r>
              <a:rPr lang="en-US"/>
              <a:t>Firstname Lastname</a:t>
            </a:r>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A968482B-51F5-4687-89D1-5FE2DCE7B7AB}" type="slidenum">
              <a:rPr lang="en-US" smtClean="0"/>
              <a:t>‹#›</a:t>
            </a:fld>
            <a:endParaRPr lang="en-US"/>
          </a:p>
        </p:txBody>
      </p:sp>
    </p:spTree>
    <p:extLst>
      <p:ext uri="{BB962C8B-B14F-4D97-AF65-F5344CB8AC3E}">
        <p14:creationId xmlns:p14="http://schemas.microsoft.com/office/powerpoint/2010/main" val="2588859779"/>
      </p:ext>
    </p:extLst>
  </p:cSld>
  <p:clrMapOvr>
    <a:masterClrMapping/>
  </p:clrMapOvr>
  <p:transition>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EBA114-56DF-4C47-9A44-4C6F75791ACA}"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endParaRPr lang="en-US"/>
          </a:p>
        </p:txBody>
      </p:sp>
      <p:sp>
        <p:nvSpPr>
          <p:cNvPr id="7" name="Slide Number Placeholder 6"/>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455894922"/>
      </p:ext>
    </p:extLst>
  </p:cSld>
  <p:clrMapOvr>
    <a:masterClrMapping/>
  </p:clrMapOvr>
  <p:transition>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D10BC27-7D40-4F40-B28D-854997CABA37}" type="datetime1">
              <a:rPr lang="en-US" smtClean="0"/>
              <a:t>9/16/2016</a:t>
            </a:fld>
            <a:endParaRPr lang="en-US"/>
          </a:p>
        </p:txBody>
      </p:sp>
      <p:sp>
        <p:nvSpPr>
          <p:cNvPr id="8" name="Footer Placeholder 7"/>
          <p:cNvSpPr>
            <a:spLocks noGrp="1"/>
          </p:cNvSpPr>
          <p:nvPr>
            <p:ph type="ftr" sz="quarter" idx="11"/>
          </p:nvPr>
        </p:nvSpPr>
        <p:spPr/>
        <p:txBody>
          <a:bodyPr/>
          <a:lstStyle/>
          <a:p>
            <a:r>
              <a:rPr lang="en-US"/>
              <a:t>Firstname Lastname</a:t>
            </a:r>
            <a:endParaRPr lang="en-US"/>
          </a:p>
        </p:txBody>
      </p:sp>
      <p:sp>
        <p:nvSpPr>
          <p:cNvPr id="9" name="Slide Number Placeholder 8"/>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3179612109"/>
      </p:ext>
    </p:extLst>
  </p:cSld>
  <p:clrMapOvr>
    <a:masterClrMapping/>
  </p:clrMapOvr>
  <p:transition>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C89088-17A7-492F-BD2C-92E377CD0BE3}" type="datetime1">
              <a:rPr lang="en-US" smtClean="0"/>
              <a:t>9/16/2016</a:t>
            </a:fld>
            <a:endParaRPr lang="en-US"/>
          </a:p>
        </p:txBody>
      </p:sp>
      <p:sp>
        <p:nvSpPr>
          <p:cNvPr id="4" name="Footer Placeholder 3"/>
          <p:cNvSpPr>
            <a:spLocks noGrp="1"/>
          </p:cNvSpPr>
          <p:nvPr>
            <p:ph type="ftr" sz="quarter" idx="11"/>
          </p:nvPr>
        </p:nvSpPr>
        <p:spPr/>
        <p:txBody>
          <a:bodyPr/>
          <a:lstStyle/>
          <a:p>
            <a:r>
              <a:rPr lang="en-US"/>
              <a:t>Firstname Lastname</a:t>
            </a:r>
            <a:endParaRPr lang="en-US"/>
          </a:p>
        </p:txBody>
      </p:sp>
      <p:sp>
        <p:nvSpPr>
          <p:cNvPr id="5" name="Slide Number Placeholder 4"/>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4030211261"/>
      </p:ext>
    </p:extLst>
  </p:cSld>
  <p:clrMapOvr>
    <a:masterClrMapping/>
  </p:clrMapOvr>
  <p:transition>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680534-9A28-4D39-ABA8-98F62DFD762B}" type="datetime1">
              <a:rPr lang="en-US" smtClean="0"/>
              <a:t>9/16/2016</a:t>
            </a:fld>
            <a:endParaRPr lang="en-US"/>
          </a:p>
        </p:txBody>
      </p:sp>
      <p:sp>
        <p:nvSpPr>
          <p:cNvPr id="3" name="Footer Placeholder 2"/>
          <p:cNvSpPr>
            <a:spLocks noGrp="1"/>
          </p:cNvSpPr>
          <p:nvPr>
            <p:ph type="ftr" sz="quarter" idx="11"/>
          </p:nvPr>
        </p:nvSpPr>
        <p:spPr/>
        <p:txBody>
          <a:bodyPr/>
          <a:lstStyle/>
          <a:p>
            <a:r>
              <a:rPr lang="en-US"/>
              <a:t>Firstname Lastname</a:t>
            </a:r>
            <a:endParaRPr lang="en-US"/>
          </a:p>
        </p:txBody>
      </p:sp>
      <p:sp>
        <p:nvSpPr>
          <p:cNvPr id="4" name="Slide Number Placeholder 3"/>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2987435979"/>
      </p:ext>
    </p:extLst>
  </p:cSld>
  <p:clrMapOvr>
    <a:masterClrMapping/>
  </p:clrMapOvr>
  <p:transition>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A72A814-DA4C-4541-B83E-839B5070E214}"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4053082374"/>
      </p:ext>
    </p:extLst>
  </p:cSld>
  <p:clrMapOvr>
    <a:masterClrMapping/>
  </p:clrMapOvr>
  <p:transition>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F63AA471-1932-4C19-A5C3-A8A4D6B1BD91}" type="datetime1">
              <a:rPr lang="en-US" smtClean="0"/>
              <a:t>9/16/2016</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A968482B-51F5-4687-89D1-5FE2DCE7B7AB}" type="slidenum">
              <a:rPr lang="en-US" smtClean="0"/>
              <a:t>‹#›</a:t>
            </a:fld>
            <a:endParaRPr lang="en-US"/>
          </a:p>
        </p:txBody>
      </p:sp>
    </p:spTree>
    <p:extLst>
      <p:ext uri="{BB962C8B-B14F-4D97-AF65-F5344CB8AC3E}">
        <p14:creationId xmlns:p14="http://schemas.microsoft.com/office/powerpoint/2010/main" val="3054030000"/>
      </p:ext>
    </p:extLst>
  </p:cSld>
  <p:clrMapOvr>
    <a:masterClrMapping/>
  </p:clrMapOvr>
  <p:transition>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3B6D42A6-C3CF-41DF-86D0-263DF334EC87}" type="datetime1">
              <a:rPr lang="en-US" smtClean="0"/>
              <a:t>9/16/2016</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r>
              <a:rPr lang="en-US"/>
              <a:t>Firstname Lastname</a:t>
            </a:r>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A968482B-51F5-4687-89D1-5FE2DCE7B7AB}" type="slidenum">
              <a:rPr lang="en-US" smtClean="0"/>
              <a:t>‹#›</a:t>
            </a:fld>
            <a:endParaRPr lang="en-US"/>
          </a:p>
        </p:txBody>
      </p:sp>
      <p:pic>
        <p:nvPicPr>
          <p:cNvPr id="10" name="Picture 9"/>
          <p:cNvPicPr>
            <a:picLocks noChangeAspect="1"/>
          </p:cNvPicPr>
          <p:nvPr userDrawn="1"/>
        </p:nvPicPr>
        <p:blipFill rotWithShape="1">
          <a:blip r:embed="rId15">
            <a:extLst>
              <a:ext uri="{28A0092B-C50C-407E-A947-70E740481C1C}">
                <a14:useLocalDpi xmlns:a14="http://schemas.microsoft.com/office/drawing/2010/main" val="0"/>
              </a:ext>
            </a:extLst>
          </a:blip>
          <a:srcRect/>
          <a:stretch/>
        </p:blipFill>
        <p:spPr>
          <a:xfrm>
            <a:off x="0" y="6309360"/>
            <a:ext cx="548640" cy="548640"/>
          </a:xfrm>
          <a:prstGeom prst="roundRect">
            <a:avLst/>
          </a:prstGeom>
        </p:spPr>
      </p:pic>
    </p:spTree>
    <p:extLst>
      <p:ext uri="{BB962C8B-B14F-4D97-AF65-F5344CB8AC3E}">
        <p14:creationId xmlns:p14="http://schemas.microsoft.com/office/powerpoint/2010/main" val="1225123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sh/>
  </p:transition>
  <p:hf hdr="0"/>
  <p:txStyles>
    <p:titleStyle>
      <a:lvl1pPr algn="l" defTabSz="914400" rtl="0" eaLnBrk="1" latinLnBrk="0" hangingPunct="1">
        <a:lnSpc>
          <a:spcPct val="90000"/>
        </a:lnSpc>
        <a:spcBef>
          <a:spcPct val="0"/>
        </a:spcBef>
        <a:buNone/>
        <a:defRPr sz="540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en.wikipedia.org/wiki/Public_domai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US Route 1</a:t>
            </a:r>
          </a:p>
        </p:txBody>
      </p:sp>
      <p:sp>
        <p:nvSpPr>
          <p:cNvPr id="3" name="Subtitle 2"/>
          <p:cNvSpPr>
            <a:spLocks noGrp="1"/>
          </p:cNvSpPr>
          <p:nvPr>
            <p:ph type="subTitle" idx="1"/>
          </p:nvPr>
        </p:nvSpPr>
        <p:spPr/>
        <p:txBody>
          <a:bodyPr>
            <a:normAutofit fontScale="92500" lnSpcReduction="20000"/>
          </a:bodyPr>
          <a:lstStyle/>
          <a:p>
            <a:r>
              <a:rPr lang="en-US" dirty="0" err="1"/>
              <a:t>Firstname</a:t>
            </a:r>
            <a:r>
              <a:rPr lang="en-US" dirty="0"/>
              <a:t> </a:t>
            </a:r>
            <a:r>
              <a:rPr lang="en-US" dirty="0" err="1"/>
              <a:t>Lastname</a:t>
            </a:r>
            <a:endParaRPr lang="en-US" dirty="0"/>
          </a:p>
          <a:p>
            <a:r>
              <a:rPr lang="en-US" dirty="0"/>
              <a:t>Computer Science 101 Section 99</a:t>
            </a:r>
          </a:p>
          <a:p>
            <a:fld id="{74978027-314E-4799-A60D-B4AE833861E2}" type="datetime4">
              <a:rPr lang="en-US" smtClean="0"/>
              <a:t>September 16, 2016</a:t>
            </a:fld>
            <a:endParaRPr lang="en-US" dirty="0"/>
          </a:p>
        </p:txBody>
      </p:sp>
    </p:spTree>
    <p:extLst>
      <p:ext uri="{BB962C8B-B14F-4D97-AF65-F5344CB8AC3E}">
        <p14:creationId xmlns:p14="http://schemas.microsoft.com/office/powerpoint/2010/main" val="95336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 Material</a:t>
            </a:r>
          </a:p>
        </p:txBody>
      </p:sp>
      <p:sp>
        <p:nvSpPr>
          <p:cNvPr id="3" name="Content Placeholder 2"/>
          <p:cNvSpPr>
            <a:spLocks noGrp="1"/>
          </p:cNvSpPr>
          <p:nvPr>
            <p:ph idx="1"/>
          </p:nvPr>
        </p:nvSpPr>
        <p:spPr/>
        <p:txBody>
          <a:bodyPr/>
          <a:lstStyle/>
          <a:p>
            <a:r>
              <a:rPr lang="en-US" dirty="0"/>
              <a:t>This presentation is based on a chapter of “U.S. One: Maine to Florida” from the Federal Writers’ Project. This book was published in 1938 by the U.S. #1 Highway Association, and due to its age, is in the </a:t>
            </a:r>
            <a:r>
              <a:rPr lang="en-US" u="sng" dirty="0">
                <a:hlinkClick r:id="rId2"/>
              </a:rPr>
              <a:t>public domain</a:t>
            </a:r>
            <a:r>
              <a:rPr lang="en-US" dirty="0"/>
              <a:t>. Excerpts from this book or other public domain books are useful to illustrate advanced concepts in Microsoft PowerPoint without having to write an entire presentation’s worth of sample text from scratch.</a:t>
            </a:r>
          </a:p>
        </p:txBody>
      </p:sp>
      <p:sp>
        <p:nvSpPr>
          <p:cNvPr id="4" name="Date Placeholder 3"/>
          <p:cNvSpPr>
            <a:spLocks noGrp="1"/>
          </p:cNvSpPr>
          <p:nvPr>
            <p:ph type="dt" sz="half" idx="10"/>
          </p:nvPr>
        </p:nvSpPr>
        <p:spPr/>
        <p:txBody>
          <a:bodyPr/>
          <a:lstStyle/>
          <a:p>
            <a:fld id="{6920AB64-6D6C-4B27-B7F7-4924DDB400FF}" type="datetime1">
              <a:rPr lang="en-US" smtClean="0"/>
              <a:t>9/16/2016</a:t>
            </a:fld>
            <a:endParaRPr lang="en-US" dirty="0"/>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2</a:t>
            </a:fld>
            <a:endParaRPr lang="en-US"/>
          </a:p>
        </p:txBody>
      </p:sp>
    </p:spTree>
    <p:extLst>
      <p:ext uri="{BB962C8B-B14F-4D97-AF65-F5344CB8AC3E}">
        <p14:creationId xmlns:p14="http://schemas.microsoft.com/office/powerpoint/2010/main" val="1077931545"/>
      </p:ext>
    </p:extLst>
  </p:cSld>
  <p:clrMapOvr>
    <a:masterClrMapping/>
  </p:clrMapOvr>
  <p:transition>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Mileage</a:t>
            </a:r>
          </a:p>
        </p:txBody>
      </p:sp>
      <p:sp>
        <p:nvSpPr>
          <p:cNvPr id="3" name="Content Placeholder 2"/>
          <p:cNvSpPr>
            <a:spLocks noGrp="1"/>
          </p:cNvSpPr>
          <p:nvPr>
            <p:ph idx="1"/>
          </p:nvPr>
        </p:nvSpPr>
        <p:spPr/>
        <p:txBody>
          <a:bodyPr/>
          <a:lstStyle/>
          <a:p>
            <a:r>
              <a:rPr lang="en-US" dirty="0"/>
              <a:t>Until the construction of Interstate 95, US 1 was the main route along the Atlantic coast of the United States from Maine to Florida. While it now has largely been superseded for through traffic, US 1 remains an important road in many areas and is still the main route through the Florida Keys.  It is also one of the longer routes in the system of United States Numbered Highways, comprising 2,369 miles of the total 157,724 miles in the system.</a:t>
            </a:r>
          </a:p>
        </p:txBody>
      </p:sp>
      <p:sp>
        <p:nvSpPr>
          <p:cNvPr id="4" name="Date Placeholder 3"/>
          <p:cNvSpPr>
            <a:spLocks noGrp="1"/>
          </p:cNvSpPr>
          <p:nvPr>
            <p:ph type="dt" sz="half" idx="10"/>
          </p:nvPr>
        </p:nvSpPr>
        <p:spPr/>
        <p:txBody>
          <a:bodyPr/>
          <a:lstStyle/>
          <a:p>
            <a:fld id="{65D8E50B-7FBE-4159-A5BE-FF37539AE582}"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3</a:t>
            </a:fld>
            <a:endParaRPr lang="en-US"/>
          </a:p>
        </p:txBody>
      </p:sp>
    </p:spTree>
    <p:extLst>
      <p:ext uri="{BB962C8B-B14F-4D97-AF65-F5344CB8AC3E}">
        <p14:creationId xmlns:p14="http://schemas.microsoft.com/office/powerpoint/2010/main" val="897275029"/>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50" fill="hold"/>
                                        <p:tgtEl>
                                          <p:spTgt spid="3">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Mileage Equation</a:t>
            </a:r>
          </a:p>
        </p:txBody>
      </p:sp>
      <p:sp>
        <p:nvSpPr>
          <p:cNvPr id="4" name="Date Placeholder 3"/>
          <p:cNvSpPr>
            <a:spLocks noGrp="1"/>
          </p:cNvSpPr>
          <p:nvPr>
            <p:ph type="dt" sz="half" idx="10"/>
          </p:nvPr>
        </p:nvSpPr>
        <p:spPr/>
        <p:txBody>
          <a:bodyPr/>
          <a:lstStyle/>
          <a:p>
            <a:fld id="{3AB9F8AF-4FFB-4C7D-A45D-8F10417FA586}"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4</a:t>
            </a:fld>
            <a:endParaRPr lang="en-US"/>
          </a:p>
        </p:txBody>
      </p:sp>
      <mc:AlternateContent xmlns:mc="http://schemas.openxmlformats.org/markup-compatibility/2006">
        <mc:Choice xmlns:a14="http://schemas.microsoft.com/office/drawing/2010/main" Requires="a14">
          <p:sp>
            <p:nvSpPr>
              <p:cNvPr id="3" name="Rectangle 2"/>
              <p:cNvSpPr/>
              <p:nvPr/>
            </p:nvSpPr>
            <p:spPr>
              <a:xfrm>
                <a:off x="5164495" y="3081350"/>
                <a:ext cx="1863010" cy="64203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smtClean="0">
                              <a:latin typeface="Cambria Math" panose="02040503050406030204" pitchFamily="18" charset="0"/>
                            </a:rPr>
                          </m:ctrlPr>
                        </m:fPr>
                        <m:num>
                          <m:r>
                            <a:rPr lang="en-US">
                              <a:latin typeface="Cambria Math" panose="02040503050406030204" pitchFamily="18" charset="0"/>
                            </a:rPr>
                            <m:t>2,369</m:t>
                          </m:r>
                        </m:num>
                        <m:den>
                          <m:r>
                            <a:rPr lang="en-US" i="0">
                              <a:latin typeface="Cambria Math" panose="02040503050406030204" pitchFamily="18" charset="0"/>
                            </a:rPr>
                            <m:t>157,724</m:t>
                          </m:r>
                        </m:den>
                      </m:f>
                      <m:r>
                        <a:rPr lang="en-US" i="0">
                          <a:latin typeface="Cambria Math" panose="02040503050406030204" pitchFamily="18" charset="0"/>
                        </a:rPr>
                        <m:t>≈1.5%</m:t>
                      </m:r>
                    </m:oMath>
                  </m:oMathPara>
                </a14:m>
                <a:endParaRPr lang="en-US" dirty="0"/>
              </a:p>
            </p:txBody>
          </p:sp>
        </mc:Choice>
        <mc:Fallback>
          <p:sp>
            <p:nvSpPr>
              <p:cNvPr id="3" name="Rectangle 2"/>
              <p:cNvSpPr>
                <a:spLocks noRot="1" noChangeAspect="1" noMove="1" noResize="1" noEditPoints="1" noAdjustHandles="1" noChangeArrowheads="1" noChangeShapeType="1" noTextEdit="1"/>
              </p:cNvSpPr>
              <p:nvPr/>
            </p:nvSpPr>
            <p:spPr>
              <a:xfrm>
                <a:off x="5164495" y="3081350"/>
                <a:ext cx="1863010" cy="642035"/>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76578466"/>
      </p:ext>
    </p:extLst>
  </p:cSld>
  <p:clrMapOvr>
    <a:masterClrMapping/>
  </p:clrMapOvr>
  <p:transition>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3" name="Content Placeholder 2"/>
          <p:cNvSpPr>
            <a:spLocks noGrp="1"/>
          </p:cNvSpPr>
          <p:nvPr>
            <p:ph idx="1"/>
          </p:nvPr>
        </p:nvSpPr>
        <p:spPr/>
        <p:txBody>
          <a:bodyPr/>
          <a:lstStyle/>
          <a:p>
            <a:r>
              <a:rPr lang="en-US" dirty="0"/>
              <a:t>While many of the attractions listed in "U.S. One" no longer exist, the book remains an interesting read to understand what travel was like during the Great Depression era.</a:t>
            </a:r>
          </a:p>
        </p:txBody>
      </p:sp>
      <p:sp>
        <p:nvSpPr>
          <p:cNvPr id="4" name="Date Placeholder 3"/>
          <p:cNvSpPr>
            <a:spLocks noGrp="1"/>
          </p:cNvSpPr>
          <p:nvPr>
            <p:ph type="dt" sz="half" idx="10"/>
          </p:nvPr>
        </p:nvSpPr>
        <p:spPr/>
        <p:txBody>
          <a:bodyPr/>
          <a:lstStyle/>
          <a:p>
            <a:fld id="{795CF3CC-D1AA-4014-BA1D-FCC16BDCBA4D}" type="datetime1">
              <a:rPr lang="en-US" smtClean="0"/>
              <a:t>9/16/2016</a:t>
            </a:fld>
            <a:endParaRPr lang="en-US"/>
          </a:p>
        </p:txBody>
      </p:sp>
      <p:sp>
        <p:nvSpPr>
          <p:cNvPr id="5" name="Footer Placeholder 4"/>
          <p:cNvSpPr>
            <a:spLocks noGrp="1"/>
          </p:cNvSpPr>
          <p:nvPr>
            <p:ph type="ftr" sz="quarter" idx="11"/>
          </p:nvPr>
        </p:nvSpPr>
        <p:spPr/>
        <p:txBody>
          <a:bodyPr/>
          <a:lstStyle/>
          <a:p>
            <a:r>
              <a:rPr lang="en-US"/>
              <a:t>Firstname Lastname</a:t>
            </a:r>
            <a:endParaRPr lang="en-US"/>
          </a:p>
        </p:txBody>
      </p:sp>
      <p:sp>
        <p:nvSpPr>
          <p:cNvPr id="6" name="Slide Number Placeholder 5"/>
          <p:cNvSpPr>
            <a:spLocks noGrp="1"/>
          </p:cNvSpPr>
          <p:nvPr>
            <p:ph type="sldNum" sz="quarter" idx="12"/>
          </p:nvPr>
        </p:nvSpPr>
        <p:spPr/>
        <p:txBody>
          <a:bodyPr/>
          <a:lstStyle/>
          <a:p>
            <a:fld id="{A968482B-51F5-4687-89D1-5FE2DCE7B7AB}" type="slidenum">
              <a:rPr lang="en-US" smtClean="0"/>
              <a:t>5</a:t>
            </a:fld>
            <a:endParaRPr lang="en-US"/>
          </a:p>
        </p:txBody>
      </p:sp>
    </p:spTree>
    <p:extLst>
      <p:ext uri="{BB962C8B-B14F-4D97-AF65-F5344CB8AC3E}">
        <p14:creationId xmlns:p14="http://schemas.microsoft.com/office/powerpoint/2010/main" val="1104619992"/>
      </p:ext>
    </p:extLst>
  </p:cSld>
  <p:clrMapOvr>
    <a:masterClrMapping/>
  </p:clrMapOvr>
  <p:transition>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Mileage Chart</a:t>
            </a:r>
          </a:p>
        </p:txBody>
      </p:sp>
      <p:graphicFrame>
        <p:nvGraphicFramePr>
          <p:cNvPr id="4" name="Content Placeholder 3"/>
          <p:cNvGraphicFramePr>
            <a:graphicFrameLocks noGrp="1"/>
          </p:cNvGraphicFramePr>
          <p:nvPr>
            <p:ph idx="1"/>
          </p:nvPr>
        </p:nvGraphicFramePr>
        <p:xfrm>
          <a:off x="1069975" y="2120900"/>
          <a:ext cx="10058400" cy="4051300"/>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10"/>
          </p:nvPr>
        </p:nvSpPr>
        <p:spPr/>
        <p:txBody>
          <a:bodyPr/>
          <a:lstStyle/>
          <a:p>
            <a:fld id="{310D63B8-C00E-45FC-98B0-0AC877EED999}" type="datetime1">
              <a:rPr lang="en-US" smtClean="0"/>
              <a:t>9/16/2016</a:t>
            </a:fld>
            <a:endParaRPr lang="en-US"/>
          </a:p>
        </p:txBody>
      </p:sp>
      <p:sp>
        <p:nvSpPr>
          <p:cNvPr id="6" name="Footer Placeholder 5"/>
          <p:cNvSpPr>
            <a:spLocks noGrp="1"/>
          </p:cNvSpPr>
          <p:nvPr>
            <p:ph type="ftr" sz="quarter" idx="11"/>
          </p:nvPr>
        </p:nvSpPr>
        <p:spPr/>
        <p:txBody>
          <a:bodyPr/>
          <a:lstStyle/>
          <a:p>
            <a:r>
              <a:rPr lang="en-US"/>
              <a:t>Firstname Lastname</a:t>
            </a:r>
            <a:endParaRPr lang="en-US"/>
          </a:p>
        </p:txBody>
      </p:sp>
      <p:sp>
        <p:nvSpPr>
          <p:cNvPr id="7" name="Slide Number Placeholder 6"/>
          <p:cNvSpPr>
            <a:spLocks noGrp="1"/>
          </p:cNvSpPr>
          <p:nvPr>
            <p:ph type="sldNum" sz="quarter" idx="12"/>
          </p:nvPr>
        </p:nvSpPr>
        <p:spPr/>
        <p:txBody>
          <a:bodyPr/>
          <a:lstStyle/>
          <a:p>
            <a:fld id="{A968482B-51F5-4687-89D1-5FE2DCE7B7AB}" type="slidenum">
              <a:rPr lang="en-US" smtClean="0"/>
              <a:t>6</a:t>
            </a:fld>
            <a:endParaRPr lang="en-US"/>
          </a:p>
        </p:txBody>
      </p:sp>
    </p:spTree>
    <p:extLst>
      <p:ext uri="{BB962C8B-B14F-4D97-AF65-F5344CB8AC3E}">
        <p14:creationId xmlns:p14="http://schemas.microsoft.com/office/powerpoint/2010/main" val="1653573026"/>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Template>Wood Type</ap:Template>
  <ap:TotalTime>17</ap:TotalTime>
  <ap:Words>253</ap:Words>
  <ap:Application>Microsoft Office PowerPoint</ap:Application>
  <ap:PresentationFormat>Widescreen</ap:PresentationFormat>
  <ap:Paragraphs>31</ap:Paragraphs>
  <ap:Slides>6</ap:Slides>
  <ap:Notes>0</ap:Notes>
  <ap:HiddenSlides>0</ap:HiddenSlides>
  <ap:MMClips>0</ap:MMClips>
  <ap:ScaleCrop>false</ap:ScaleCrop>
  <ap:HeadingPairs>
    <vt:vector baseType="variant" size="6">
      <vt:variant>
        <vt:lpstr>Fonts Used</vt:lpstr>
      </vt:variant>
      <vt:variant>
        <vt:i4>5</vt:i4>
      </vt:variant>
      <vt:variant>
        <vt:lpstr>Theme</vt:lpstr>
      </vt:variant>
      <vt:variant>
        <vt:i4>1</vt:i4>
      </vt:variant>
      <vt:variant>
        <vt:lpstr>Slide Titles</vt:lpstr>
      </vt:variant>
      <vt:variant>
        <vt:i4>6</vt:i4>
      </vt:variant>
    </vt:vector>
  </ap:HeadingPairs>
  <ap:TitlesOfParts>
    <vt:vector baseType="lpstr" size="12">
      <vt:lpstr>Calibri</vt:lpstr>
      <vt:lpstr>Cambria Math</vt:lpstr>
      <vt:lpstr>Rockwell</vt:lpstr>
      <vt:lpstr>Rockwell Condensed</vt:lpstr>
      <vt:lpstr>Wingdings</vt:lpstr>
      <vt:lpstr>Wood Type</vt:lpstr>
      <vt:lpstr>US Route 1</vt:lpstr>
      <vt:lpstr>Source Material</vt:lpstr>
      <vt:lpstr>Mileage</vt:lpstr>
      <vt:lpstr>Mileage Equation</vt:lpstr>
      <vt:lpstr>Note</vt:lpstr>
      <vt:lpstr>State Mileage Chart</vt:lpstr>
    </vt:vector>
  </ap:TitlesOfParts>
  <ap:LinksUpToDate>false</ap:LinksUpToDate>
  <ap:SharedDoc>false</ap:SharedDoc>
  <ap:HyperlinksChanged>false</ap:HyperlinksChanged>
  <ap:AppVersion>16.0000</ap:AppVersion>
  <ap:Company>West Virginia University</ap:Company>
</ap:Properties>
</file>

<file path=docProps/core.xml><?xml version="1.0" encoding="utf-8"?>
<coreProperties xmlns:dc="http://purl.org/dc/elements/1.1/" xmlns:dcterms="http://purl.org/dc/terms/" xmlns:xsi="http://www.w3.org/2001/XMLSchema-instance" xmlns="http://schemas.openxmlformats.org/package/2006/metadata/core-properties">
  <dc:title>Presentation Techniques Participation Project: US 1 Problem</dc:title>
  <dc:creator>CS101 Student</dc:creator>
  <lastModifiedBy>Lingwei Chen</lastModifiedBy>
  <revision>18</revision>
  <dcterms:created xsi:type="dcterms:W3CDTF">2016-09-16T04:56:19.0000000Z</dcterms:created>
  <dcterms:modified xsi:type="dcterms:W3CDTF">2016-09-16T05:13:37.0000000Z</dcterms:modified>
  <dc:description>Presentation Techniques Participation Project: US 1 Problem</dc:description>
</coreProperties>
</file>