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13"/>
  </p:notesMasterIdLst>
  <p:sldIdLst>
    <p:sldId id="256" r:id="rId3"/>
    <p:sldId id="258" r:id="rId4"/>
    <p:sldId id="267" r:id="rId5"/>
    <p:sldId id="259"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5" autoAdjust="0"/>
    <p:restoredTop sz="94660"/>
  </p:normalViewPr>
  <p:slideViewPr>
    <p:cSldViewPr snapToGrid="0">
      <p:cViewPr varScale="1">
        <p:scale>
          <a:sx n="111" d="100"/>
          <a:sy n="111" d="100"/>
        </p:scale>
        <p:origin x="5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F8FED-8AB0-4BB6-9D45-AD0910DED517}" type="datetimeFigureOut">
              <a:rPr lang="en-US" smtClean="0"/>
              <a:t>9/20/2018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B7C67-05C3-4E98-A8B0-399EEE8F89C2}" type="slidenum">
              <a:rPr lang="en-US" smtClean="0"/>
              <a:t>‹#›</a:t>
            </a:fld>
            <a:endParaRPr lang="en-US"/>
          </a:p>
        </p:txBody>
      </p:sp>
    </p:spTree>
    <p:extLst>
      <p:ext uri="{BB962C8B-B14F-4D97-AF65-F5344CB8AC3E}">
        <p14:creationId xmlns:p14="http://schemas.microsoft.com/office/powerpoint/2010/main" val="345088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24933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5240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152401"/>
            <a:ext cx="6815667"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314451"/>
            <a:ext cx="4011084" cy="4400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5A6D2F6F-8514-4779-B72E-27F061BDE05C}" type="slidenum">
              <a:rPr lang="en-US" smtClean="0"/>
              <a:t>‹#›</a:t>
            </a:fld>
            <a:endParaRPr lang="en-US"/>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411241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434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457201"/>
            <a:ext cx="7315200" cy="38274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49101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5A6D2F6F-8514-4779-B72E-27F061BDE05C}" type="slidenum">
              <a:rPr lang="en-US" smtClean="0"/>
              <a:t>‹#›</a:t>
            </a:fld>
            <a:endParaRPr lang="en-US"/>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3629840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A6D2F6F-8514-4779-B72E-27F061BDE05C}" type="slidenum">
              <a:rPr lang="en-US" smtClean="0"/>
              <a:t>‹#›</a:t>
            </a:fld>
            <a:endParaRPr lang="en-US"/>
          </a:p>
        </p:txBody>
      </p:sp>
      <p:sp>
        <p:nvSpPr>
          <p:cNvPr id="3"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3612079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028989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2346041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1711808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with Full Colo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4171376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or 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Title 4"/>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781463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319588"/>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8194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482126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1"/>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39D22E91-4D05-43F1-8C8B-1A9C08A6C3C0}" type="slidenum">
              <a:rPr lang="en-US" smtClean="0"/>
              <a:pPr/>
              <a:t>‹#›</a:t>
            </a:fld>
            <a:endParaRPr lang="en-US" dirty="0"/>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77062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solidFill>
                  <a:schemeClr val="tx2"/>
                </a:solidFill>
              </a:defRPr>
            </a:lvl1pPr>
          </a:lstStyle>
          <a:p>
            <a:fld id="{5A6D2F6F-8514-4779-B72E-27F061BDE05C}" type="slidenum">
              <a:rPr lang="en-US" smtClean="0"/>
              <a:t>‹#›</a:t>
            </a:fld>
            <a:endParaRPr lang="en-US"/>
          </a:p>
        </p:txBody>
      </p:sp>
      <p:sp>
        <p:nvSpPr>
          <p:cNvPr id="7"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569643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1600"/>
            <a:ext cx="5386917"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11362"/>
            <a:ext cx="5386917"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11362"/>
            <a:ext cx="5389033"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39D22E91-4D05-43F1-8C8B-1A9C08A6C3C0}" type="slidenum">
              <a:rPr lang="en-US" smtClean="0"/>
              <a:pPr/>
              <a:t>‹#›</a:t>
            </a:fld>
            <a:endParaRPr lang="en-US" dirty="0"/>
          </a:p>
        </p:txBody>
      </p:sp>
      <p:sp>
        <p:nvSpPr>
          <p:cNvPr id="8" name="Footer Placeholder 4"/>
          <p:cNvSpPr>
            <a:spLocks noGrp="1"/>
          </p:cNvSpPr>
          <p:nvPr>
            <p:ph type="ftr" sz="quarter" idx="11"/>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00882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9D22E91-4D05-43F1-8C8B-1A9C08A6C3C0}" type="slidenum">
              <a:rPr lang="en-US" smtClean="0"/>
              <a:pPr/>
              <a:t>‹#›</a:t>
            </a:fld>
            <a:endParaRPr lang="en-US" dirty="0"/>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276132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1"/>
            <a:ext cx="10972800" cy="5562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355095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5240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152401"/>
            <a:ext cx="6815667"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314451"/>
            <a:ext cx="4011084" cy="4400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39D22E91-4D05-43F1-8C8B-1A9C08A6C3C0}" type="slidenum">
              <a:rPr lang="en-US" smtClean="0"/>
              <a:pPr/>
              <a:t>‹#›</a:t>
            </a:fld>
            <a:endParaRPr lang="en-US" dirty="0"/>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2739867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434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457201"/>
            <a:ext cx="7315200" cy="38274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49101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39D22E91-4D05-43F1-8C8B-1A9C08A6C3C0}" type="slidenum">
              <a:rPr lang="en-US" smtClean="0"/>
              <a:pPr/>
              <a:t>‹#›</a:t>
            </a:fld>
            <a:endParaRPr lang="en-US" dirty="0"/>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1371503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9D22E91-4D05-43F1-8C8B-1A9C08A6C3C0}" type="slidenum">
              <a:rPr lang="en-US" smtClean="0"/>
              <a:pPr/>
              <a:t>‹#›</a:t>
            </a:fld>
            <a:endParaRPr lang="en-US" dirty="0"/>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2934062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08609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Full Colo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A6D2F6F-8514-4779-B72E-27F061BDE05C}" type="slidenum">
              <a:rPr lang="en-US" smtClean="0"/>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32341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or 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A6D2F6F-8514-4779-B72E-27F061BDE05C}" type="slidenum">
              <a:rPr lang="en-US" smtClean="0"/>
              <a:t>‹#›</a:t>
            </a:fld>
            <a:endParaRPr lang="en-US"/>
          </a:p>
        </p:txBody>
      </p:sp>
      <p:sp>
        <p:nvSpPr>
          <p:cNvPr id="5" name="Title 4"/>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16567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319588"/>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8194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Slide Number Placeholder 3"/>
          <p:cNvSpPr>
            <a:spLocks noGrp="1"/>
          </p:cNvSpPr>
          <p:nvPr>
            <p:ph type="sldNum" sz="quarter" idx="10"/>
          </p:nvPr>
        </p:nvSpPr>
        <p:spPr/>
        <p:txBody>
          <a:bodyPr/>
          <a:lstStyle/>
          <a:p>
            <a:fld id="{5A6D2F6F-8514-4779-B72E-27F061BDE05C}" type="slidenum">
              <a:rPr lang="en-US" smtClean="0"/>
              <a:t>‹#›</a:t>
            </a:fld>
            <a:endParaRPr lang="en-US"/>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232314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1"/>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5A6D2F6F-8514-4779-B72E-27F061BDE05C}" type="slidenum">
              <a:rPr lang="en-US" smtClean="0"/>
              <a:t>‹#›</a:t>
            </a:fld>
            <a:endParaRPr lang="en-US"/>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77464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1600"/>
            <a:ext cx="5386917"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11362"/>
            <a:ext cx="5386917"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11362"/>
            <a:ext cx="5389033"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5A6D2F6F-8514-4779-B72E-27F061BDE05C}" type="slidenum">
              <a:rPr lang="en-US" smtClean="0"/>
              <a:t>‹#›</a:t>
            </a:fld>
            <a:endParaRPr lang="en-US"/>
          </a:p>
        </p:txBody>
      </p:sp>
      <p:sp>
        <p:nvSpPr>
          <p:cNvPr id="8" name="Footer Placeholder 4"/>
          <p:cNvSpPr>
            <a:spLocks noGrp="1"/>
          </p:cNvSpPr>
          <p:nvPr>
            <p:ph type="ftr" sz="quarter" idx="11"/>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363228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A6D2F6F-8514-4779-B72E-27F061BDE05C}" type="slidenum">
              <a:rPr lang="en-US" smtClean="0"/>
              <a:t>‹#›</a:t>
            </a:fld>
            <a:endParaRPr lang="en-US"/>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219852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1"/>
            <a:ext cx="10972800" cy="5562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5A6D2F6F-8514-4779-B72E-27F061BDE05C}" type="slidenum">
              <a:rPr lang="en-US" smtClean="0"/>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327771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447801"/>
            <a:ext cx="109728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9334568" y="6553200"/>
            <a:ext cx="2844800" cy="304800"/>
          </a:xfrm>
          <a:prstGeom prst="rect">
            <a:avLst/>
          </a:prstGeom>
        </p:spPr>
        <p:txBody>
          <a:bodyPr anchor="b" anchorCtr="0"/>
          <a:lstStyle>
            <a:lvl1pPr algn="r">
              <a:defRPr sz="1400">
                <a:solidFill>
                  <a:schemeClr val="tx2"/>
                </a:solidFill>
                <a:latin typeface="+mj-lt"/>
              </a:defRPr>
            </a:lvl1pPr>
          </a:lstStyle>
          <a:p>
            <a:fld id="{5A6D2F6F-8514-4779-B72E-27F061BDE05C}" type="slidenum">
              <a:rPr lang="en-US" smtClean="0"/>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4251646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457200" rtl="0" eaLnBrk="1" latinLnBrk="0" hangingPunct="1">
        <a:spcBef>
          <a:spcPct val="0"/>
        </a:spcBef>
        <a:buNone/>
        <a:defRPr sz="4000" b="1" u="none" kern="1200" cap="all">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baseline="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800" b="0" i="0" kern="1200" baseline="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400" b="0" i="0" kern="1200" baseline="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b="0" i="0" kern="1200" baseline="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447801"/>
            <a:ext cx="109728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9339072" y="6553200"/>
            <a:ext cx="2844800" cy="304800"/>
          </a:xfrm>
          <a:prstGeom prst="rect">
            <a:avLst/>
          </a:prstGeom>
        </p:spPr>
        <p:txBody>
          <a:bodyPr anchor="b" anchorCtr="0"/>
          <a:lstStyle>
            <a:lvl1pPr algn="r">
              <a:defRPr sz="1400">
                <a:solidFill>
                  <a:schemeClr val="bg1"/>
                </a:solidFill>
                <a:latin typeface="+mj-lt"/>
              </a:defRPr>
            </a:lvl1pPr>
          </a:lstStyle>
          <a:p>
            <a:fld id="{39D22E91-4D05-43F1-8C8B-1A9C08A6C3C0}" type="slidenum">
              <a:rPr lang="en-US" smtClean="0"/>
              <a:pPr/>
              <a:t>‹#›</a:t>
            </a:fld>
            <a:endParaRPr lang="en-US" dirty="0"/>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1980329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l" defTabSz="457200" rtl="0" eaLnBrk="1" latinLnBrk="0" hangingPunct="1">
        <a:spcBef>
          <a:spcPct val="0"/>
        </a:spcBef>
        <a:buNone/>
        <a:defRPr sz="4000" b="1" u="none" kern="1200" cap="all">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baseline="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800" b="0" i="0" kern="1200" baseline="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400" b="0" i="0" kern="1200" baseline="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b="0" i="0" kern="1200" baseline="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650B-F158-46EC-BEE0-3A9BA89B292A}"/>
              </a:ext>
            </a:extLst>
          </p:cNvPr>
          <p:cNvSpPr>
            <a:spLocks noGrp="1"/>
          </p:cNvSpPr>
          <p:nvPr>
            <p:ph type="ctrTitle"/>
          </p:nvPr>
        </p:nvSpPr>
        <p:spPr/>
        <p:txBody>
          <a:bodyPr/>
          <a:lstStyle/>
          <a:p>
            <a:r>
              <a:rPr lang="en-US"/>
              <a:t>Excel: Tables</a:t>
            </a:r>
            <a:br>
              <a:rPr lang="en-US"/>
            </a:br>
            <a:r>
              <a:rPr lang="en-US"/>
              <a:t>Participation Project</a:t>
            </a:r>
            <a:endParaRPr lang="en-US" dirty="0"/>
          </a:p>
        </p:txBody>
      </p:sp>
      <p:sp>
        <p:nvSpPr>
          <p:cNvPr id="3" name="Subtitle 2">
            <a:extLst>
              <a:ext uri="{FF2B5EF4-FFF2-40B4-BE49-F238E27FC236}">
                <a16:creationId xmlns:a16="http://schemas.microsoft.com/office/drawing/2014/main" id="{412CE0D3-D0F0-47B5-BE1D-0366957FF2ED}"/>
              </a:ext>
            </a:extLst>
          </p:cNvPr>
          <p:cNvSpPr>
            <a:spLocks noGrp="1"/>
          </p:cNvSpPr>
          <p:nvPr>
            <p:ph type="subTitle" idx="1"/>
          </p:nvPr>
        </p:nvSpPr>
        <p:spPr/>
        <p:txBody>
          <a:bodyPr/>
          <a:lstStyle/>
          <a:p>
            <a:r>
              <a:rPr lang="en-US" dirty="0"/>
              <a:t>Housing Problem</a:t>
            </a:r>
          </a:p>
          <a:p>
            <a:r>
              <a:rPr lang="en-US"/>
              <a:t>WV </a:t>
            </a:r>
            <a:r>
              <a:rPr lang="en-US" dirty="0"/>
              <a:t>Mining Problem</a:t>
            </a:r>
          </a:p>
        </p:txBody>
      </p:sp>
    </p:spTree>
    <p:extLst>
      <p:ext uri="{BB962C8B-B14F-4D97-AF65-F5344CB8AC3E}">
        <p14:creationId xmlns:p14="http://schemas.microsoft.com/office/powerpoint/2010/main" val="65274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73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278244-07F0-48D6-8762-4F113C88A7CB}"/>
              </a:ext>
            </a:extLst>
          </p:cNvPr>
          <p:cNvSpPr>
            <a:spLocks noGrp="1"/>
          </p:cNvSpPr>
          <p:nvPr>
            <p:ph idx="1"/>
          </p:nvPr>
        </p:nvSpPr>
        <p:spPr/>
        <p:txBody>
          <a:bodyPr/>
          <a:lstStyle/>
          <a:p>
            <a:pPr fontAlgn="base"/>
            <a:r>
              <a:rPr lang="en-US" dirty="0"/>
              <a:t>Create and format tables</a:t>
            </a:r>
          </a:p>
          <a:p>
            <a:pPr fontAlgn="base"/>
            <a:r>
              <a:rPr lang="en-US" dirty="0"/>
              <a:t>Insert rows and/or columns</a:t>
            </a:r>
          </a:p>
          <a:p>
            <a:pPr fontAlgn="base"/>
            <a:r>
              <a:rPr lang="en-US" dirty="0"/>
              <a:t>Use the table total row</a:t>
            </a:r>
          </a:p>
          <a:p>
            <a:pPr fontAlgn="base"/>
            <a:r>
              <a:rPr lang="en-US" dirty="0"/>
              <a:t>Sort data</a:t>
            </a:r>
          </a:p>
        </p:txBody>
      </p:sp>
      <p:sp>
        <p:nvSpPr>
          <p:cNvPr id="2" name="Title 1">
            <a:extLst>
              <a:ext uri="{FF2B5EF4-FFF2-40B4-BE49-F238E27FC236}">
                <a16:creationId xmlns:a16="http://schemas.microsoft.com/office/drawing/2014/main" id="{0C432877-62B8-41E6-9B5B-4BF32F18E411}"/>
              </a:ext>
            </a:extLst>
          </p:cNvPr>
          <p:cNvSpPr>
            <a:spLocks noGrp="1"/>
          </p:cNvSpPr>
          <p:nvPr>
            <p:ph type="title"/>
          </p:nvPr>
        </p:nvSpPr>
        <p:spPr/>
        <p:txBody>
          <a:bodyPr/>
          <a:lstStyle/>
          <a:p>
            <a:r>
              <a:rPr lang="en-US" dirty="0"/>
              <a:t>Topics Covered</a:t>
            </a:r>
          </a:p>
        </p:txBody>
      </p:sp>
      <p:sp>
        <p:nvSpPr>
          <p:cNvPr id="4" name="Slide Number Placeholder 3">
            <a:extLst>
              <a:ext uri="{FF2B5EF4-FFF2-40B4-BE49-F238E27FC236}">
                <a16:creationId xmlns:a16="http://schemas.microsoft.com/office/drawing/2014/main" id="{21438470-846A-417D-BA43-2BFF2727BBEE}"/>
              </a:ext>
            </a:extLst>
          </p:cNvPr>
          <p:cNvSpPr>
            <a:spLocks noGrp="1"/>
          </p:cNvSpPr>
          <p:nvPr>
            <p:ph type="sldNum" sz="quarter" idx="10"/>
          </p:nvPr>
        </p:nvSpPr>
        <p:spPr/>
        <p:txBody>
          <a:bodyPr/>
          <a:lstStyle/>
          <a:p>
            <a:fld id="{39D22E91-4D05-43F1-8C8B-1A9C08A6C3C0}" type="slidenum">
              <a:rPr lang="en-US" smtClean="0"/>
              <a:pPr/>
              <a:t>2</a:t>
            </a:fld>
            <a:endParaRPr lang="en-US"/>
          </a:p>
        </p:txBody>
      </p:sp>
    </p:spTree>
    <p:extLst>
      <p:ext uri="{BB962C8B-B14F-4D97-AF65-F5344CB8AC3E}">
        <p14:creationId xmlns:p14="http://schemas.microsoft.com/office/powerpoint/2010/main" val="60259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032955-0F41-41B6-836B-D8899727E4C9}"/>
              </a:ext>
            </a:extLst>
          </p:cNvPr>
          <p:cNvSpPr>
            <a:spLocks noGrp="1"/>
          </p:cNvSpPr>
          <p:nvPr>
            <p:ph type="title"/>
          </p:nvPr>
        </p:nvSpPr>
        <p:spPr/>
        <p:txBody>
          <a:bodyPr/>
          <a:lstStyle/>
          <a:p>
            <a:r>
              <a:rPr lang="en-US" dirty="0"/>
              <a:t>Tables</a:t>
            </a:r>
          </a:p>
        </p:txBody>
      </p:sp>
      <p:sp>
        <p:nvSpPr>
          <p:cNvPr id="2" name="Content Placeholder 1">
            <a:extLst>
              <a:ext uri="{FF2B5EF4-FFF2-40B4-BE49-F238E27FC236}">
                <a16:creationId xmlns:a16="http://schemas.microsoft.com/office/drawing/2014/main" id="{5C6167A0-E589-4802-A018-2BA6CB59BF32}"/>
              </a:ext>
            </a:extLst>
          </p:cNvPr>
          <p:cNvSpPr>
            <a:spLocks noGrp="1"/>
          </p:cNvSpPr>
          <p:nvPr>
            <p:ph sz="half" idx="1"/>
          </p:nvPr>
        </p:nvSpPr>
        <p:spPr/>
        <p:txBody>
          <a:bodyPr/>
          <a:lstStyle/>
          <a:p>
            <a:r>
              <a:rPr lang="en-US" dirty="0"/>
              <a:t>Tables are a tool for organizing related data.</a:t>
            </a:r>
          </a:p>
          <a:p>
            <a:pPr lvl="1"/>
            <a:r>
              <a:rPr lang="en-US" dirty="0"/>
              <a:t>Allow data to be referenced by name rather than cell references (e.g., A3)</a:t>
            </a:r>
          </a:p>
          <a:p>
            <a:pPr lvl="1"/>
            <a:r>
              <a:rPr lang="en-US" dirty="0"/>
              <a:t>Provides easy visual formatting</a:t>
            </a:r>
          </a:p>
          <a:p>
            <a:pPr lvl="1"/>
            <a:r>
              <a:rPr lang="en-US" dirty="0"/>
              <a:t>Includes options for calculating common column statistics</a:t>
            </a:r>
          </a:p>
          <a:p>
            <a:pPr lvl="1"/>
            <a:r>
              <a:rPr lang="en-US" dirty="0"/>
              <a:t>Has tools for sorting and filtering data</a:t>
            </a:r>
          </a:p>
        </p:txBody>
      </p:sp>
      <p:pic>
        <p:nvPicPr>
          <p:cNvPr id="7" name="Content Placeholder 6">
            <a:extLst>
              <a:ext uri="{FF2B5EF4-FFF2-40B4-BE49-F238E27FC236}">
                <a16:creationId xmlns:a16="http://schemas.microsoft.com/office/drawing/2014/main" id="{16A08AB5-0E74-409D-9BF5-D26F495AABB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2253411"/>
            <a:ext cx="5384800" cy="2655978"/>
          </a:xfrm>
        </p:spPr>
      </p:pic>
      <p:sp>
        <p:nvSpPr>
          <p:cNvPr id="3" name="Slide Number Placeholder 2">
            <a:extLst>
              <a:ext uri="{FF2B5EF4-FFF2-40B4-BE49-F238E27FC236}">
                <a16:creationId xmlns:a16="http://schemas.microsoft.com/office/drawing/2014/main" id="{9DB4558E-0565-4CDC-8F3C-813EAFFA7C02}"/>
              </a:ext>
            </a:extLst>
          </p:cNvPr>
          <p:cNvSpPr>
            <a:spLocks noGrp="1"/>
          </p:cNvSpPr>
          <p:nvPr>
            <p:ph type="sldNum" sz="quarter" idx="10"/>
          </p:nvPr>
        </p:nvSpPr>
        <p:spPr/>
        <p:txBody>
          <a:bodyPr/>
          <a:lstStyle/>
          <a:p>
            <a:fld id="{39D22E91-4D05-43F1-8C8B-1A9C08A6C3C0}" type="slidenum">
              <a:rPr lang="en-US" smtClean="0"/>
              <a:pPr/>
              <a:t>3</a:t>
            </a:fld>
            <a:endParaRPr lang="en-US"/>
          </a:p>
        </p:txBody>
      </p:sp>
    </p:spTree>
    <p:extLst>
      <p:ext uri="{BB962C8B-B14F-4D97-AF65-F5344CB8AC3E}">
        <p14:creationId xmlns:p14="http://schemas.microsoft.com/office/powerpoint/2010/main" val="50185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2877-62B8-41E6-9B5B-4BF32F18E411}"/>
              </a:ext>
            </a:extLst>
          </p:cNvPr>
          <p:cNvSpPr>
            <a:spLocks noGrp="1"/>
          </p:cNvSpPr>
          <p:nvPr>
            <p:ph type="title"/>
          </p:nvPr>
        </p:nvSpPr>
        <p:spPr/>
        <p:txBody>
          <a:bodyPr/>
          <a:lstStyle/>
          <a:p>
            <a:r>
              <a:rPr lang="en-US" dirty="0"/>
              <a:t>Create and Format tables</a:t>
            </a:r>
          </a:p>
        </p:txBody>
      </p:sp>
      <p:sp>
        <p:nvSpPr>
          <p:cNvPr id="3" name="Content Placeholder 2">
            <a:extLst>
              <a:ext uri="{FF2B5EF4-FFF2-40B4-BE49-F238E27FC236}">
                <a16:creationId xmlns:a16="http://schemas.microsoft.com/office/drawing/2014/main" id="{1E278244-07F0-48D6-8762-4F113C88A7CB}"/>
              </a:ext>
            </a:extLst>
          </p:cNvPr>
          <p:cNvSpPr>
            <a:spLocks noGrp="1"/>
          </p:cNvSpPr>
          <p:nvPr>
            <p:ph sz="half" idx="1"/>
          </p:nvPr>
        </p:nvSpPr>
        <p:spPr/>
        <p:txBody>
          <a:bodyPr>
            <a:normAutofit fontScale="92500" lnSpcReduction="10000"/>
          </a:bodyPr>
          <a:lstStyle/>
          <a:p>
            <a:pPr marL="457200" indent="-457200" fontAlgn="base">
              <a:buFont typeface="+mj-lt"/>
              <a:buAutoNum type="arabicPeriod"/>
            </a:pPr>
            <a:r>
              <a:rPr lang="en-US" sz="2400" dirty="0"/>
              <a:t>Select the range of cells for the table:</a:t>
            </a:r>
          </a:p>
          <a:p>
            <a:pPr lvl="1" fontAlgn="base"/>
            <a:r>
              <a:rPr lang="en-US" sz="2000" dirty="0"/>
              <a:t>First way: in the Name box, type </a:t>
            </a:r>
            <a:r>
              <a:rPr lang="en-US" sz="2000" dirty="0">
                <a:latin typeface="Consolas" panose="020B0609020204030204" pitchFamily="49" charset="0"/>
              </a:rPr>
              <a:t>A3:K54</a:t>
            </a:r>
            <a:r>
              <a:rPr lang="en-US" sz="2000" dirty="0"/>
              <a:t>, and then press </a:t>
            </a:r>
            <a:r>
              <a:rPr lang="en-US" sz="2000" b="1" u="sng" dirty="0"/>
              <a:t>Enter</a:t>
            </a:r>
          </a:p>
          <a:p>
            <a:pPr lvl="1" fontAlgn="base"/>
            <a:r>
              <a:rPr lang="en-US" sz="2000" dirty="0"/>
              <a:t>Second way: click the first cell </a:t>
            </a:r>
            <a:r>
              <a:rPr lang="en-US" sz="2000" b="1" dirty="0"/>
              <a:t>A3</a:t>
            </a:r>
            <a:r>
              <a:rPr lang="en-US" sz="2000" dirty="0"/>
              <a:t>, and drag the mouse to the last cell </a:t>
            </a:r>
            <a:r>
              <a:rPr lang="en-US" sz="2000" b="1" dirty="0"/>
              <a:t>K54</a:t>
            </a:r>
            <a:endParaRPr lang="en-US" sz="2000" dirty="0"/>
          </a:p>
          <a:p>
            <a:pPr marL="457200" indent="-457200" fontAlgn="base">
              <a:buFont typeface="+mj-lt"/>
              <a:buAutoNum type="arabicPeriod"/>
            </a:pPr>
            <a:r>
              <a:rPr lang="en-US" sz="2400" dirty="0"/>
              <a:t>Go to the </a:t>
            </a:r>
            <a:r>
              <a:rPr lang="en-US" sz="2400" b="1" dirty="0"/>
              <a:t>Home</a:t>
            </a:r>
            <a:r>
              <a:rPr lang="en-US" sz="2400" dirty="0"/>
              <a:t> ribbon.</a:t>
            </a:r>
          </a:p>
          <a:p>
            <a:pPr marL="457200" indent="-457200" fontAlgn="base">
              <a:buFont typeface="+mj-lt"/>
              <a:buAutoNum type="arabicPeriod"/>
            </a:pPr>
            <a:r>
              <a:rPr lang="en-US" sz="2400" dirty="0"/>
              <a:t>In the </a:t>
            </a:r>
            <a:r>
              <a:rPr lang="en-US" sz="2400" b="1" dirty="0"/>
              <a:t>Styles</a:t>
            </a:r>
            <a:r>
              <a:rPr lang="en-US" sz="2400" dirty="0"/>
              <a:t> section, go to </a:t>
            </a:r>
            <a:r>
              <a:rPr lang="en-US" sz="2400" b="1" u="sng" dirty="0"/>
              <a:t>Format as Table</a:t>
            </a:r>
            <a:r>
              <a:rPr lang="en-US" sz="2400" dirty="0"/>
              <a:t> and pick a table style to apply.</a:t>
            </a:r>
          </a:p>
          <a:p>
            <a:pPr marL="457200" indent="-457200" fontAlgn="base">
              <a:buFont typeface="+mj-lt"/>
              <a:buAutoNum type="arabicPeriod"/>
            </a:pPr>
            <a:r>
              <a:rPr lang="en-US" sz="2400" dirty="0"/>
              <a:t>When prompted, select the </a:t>
            </a:r>
            <a:r>
              <a:rPr lang="en-US" sz="2400" i="1" dirty="0"/>
              <a:t>My table has headers </a:t>
            </a:r>
            <a:r>
              <a:rPr lang="en-US" sz="2400" dirty="0"/>
              <a:t>box and click </a:t>
            </a:r>
            <a:r>
              <a:rPr lang="en-US" sz="2400" b="1" u="sng" dirty="0"/>
              <a:t>OK</a:t>
            </a:r>
            <a:r>
              <a:rPr lang="en-US" sz="2400" dirty="0"/>
              <a:t>.</a:t>
            </a:r>
          </a:p>
          <a:p>
            <a:pPr marL="457200" indent="-457200" fontAlgn="base">
              <a:buFont typeface="+mj-lt"/>
              <a:buAutoNum type="arabicPeriod"/>
            </a:pPr>
            <a:r>
              <a:rPr lang="en-US" sz="2400" dirty="0"/>
              <a:t>If a warning appears, click </a:t>
            </a:r>
            <a:r>
              <a:rPr lang="en-US" sz="2400" b="1" u="sng" dirty="0"/>
              <a:t>Yes</a:t>
            </a:r>
            <a:r>
              <a:rPr lang="en-US" sz="2400" dirty="0"/>
              <a:t> to convert the selection to a table.</a:t>
            </a:r>
          </a:p>
        </p:txBody>
      </p:sp>
      <p:pic>
        <p:nvPicPr>
          <p:cNvPr id="11" name="Content Placeholder 10">
            <a:extLst>
              <a:ext uri="{FF2B5EF4-FFF2-40B4-BE49-F238E27FC236}">
                <a16:creationId xmlns:a16="http://schemas.microsoft.com/office/drawing/2014/main" id="{DFFDBDC4-2F63-43F6-BBF8-D2C9AB251FD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
        <p:nvSpPr>
          <p:cNvPr id="4" name="Slide Number Placeholder 3">
            <a:extLst>
              <a:ext uri="{FF2B5EF4-FFF2-40B4-BE49-F238E27FC236}">
                <a16:creationId xmlns:a16="http://schemas.microsoft.com/office/drawing/2014/main" id="{41822096-F9F3-453A-8D7A-9775D8DAACD9}"/>
              </a:ext>
            </a:extLst>
          </p:cNvPr>
          <p:cNvSpPr>
            <a:spLocks noGrp="1"/>
          </p:cNvSpPr>
          <p:nvPr>
            <p:ph type="sldNum" sz="quarter" idx="10"/>
          </p:nvPr>
        </p:nvSpPr>
        <p:spPr/>
        <p:txBody>
          <a:bodyPr/>
          <a:lstStyle/>
          <a:p>
            <a:fld id="{39D22E91-4D05-43F1-8C8B-1A9C08A6C3C0}" type="slidenum">
              <a:rPr lang="en-US" smtClean="0"/>
              <a:pPr/>
              <a:t>4</a:t>
            </a:fld>
            <a:endParaRPr lang="en-US" dirty="0"/>
          </a:p>
        </p:txBody>
      </p:sp>
    </p:spTree>
    <p:extLst>
      <p:ext uri="{BB962C8B-B14F-4D97-AF65-F5344CB8AC3E}">
        <p14:creationId xmlns:p14="http://schemas.microsoft.com/office/powerpoint/2010/main" val="403119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2877-62B8-41E6-9B5B-4BF32F18E411}"/>
              </a:ext>
            </a:extLst>
          </p:cNvPr>
          <p:cNvSpPr>
            <a:spLocks noGrp="1"/>
          </p:cNvSpPr>
          <p:nvPr>
            <p:ph type="title"/>
          </p:nvPr>
        </p:nvSpPr>
        <p:spPr/>
        <p:txBody>
          <a:bodyPr/>
          <a:lstStyle/>
          <a:p>
            <a:r>
              <a:rPr lang="en-US" dirty="0"/>
              <a:t>Insert Rows and Columns</a:t>
            </a:r>
          </a:p>
        </p:txBody>
      </p:sp>
      <p:sp>
        <p:nvSpPr>
          <p:cNvPr id="3" name="Content Placeholder 2">
            <a:extLst>
              <a:ext uri="{FF2B5EF4-FFF2-40B4-BE49-F238E27FC236}">
                <a16:creationId xmlns:a16="http://schemas.microsoft.com/office/drawing/2014/main" id="{1E278244-07F0-48D6-8762-4F113C88A7CB}"/>
              </a:ext>
            </a:extLst>
          </p:cNvPr>
          <p:cNvSpPr>
            <a:spLocks noGrp="1"/>
          </p:cNvSpPr>
          <p:nvPr>
            <p:ph sz="half" idx="1"/>
          </p:nvPr>
        </p:nvSpPr>
        <p:spPr/>
        <p:txBody>
          <a:bodyPr>
            <a:normAutofit fontScale="85000" lnSpcReduction="20000"/>
          </a:bodyPr>
          <a:lstStyle/>
          <a:p>
            <a:pPr fontAlgn="base"/>
            <a:r>
              <a:rPr lang="en-US" sz="2400" dirty="0"/>
              <a:t>If new column will be rightmost in a table:</a:t>
            </a:r>
          </a:p>
          <a:p>
            <a:pPr marL="914400" lvl="1" indent="-457200" fontAlgn="base">
              <a:buFont typeface="+mj-lt"/>
              <a:buAutoNum type="arabicPeriod"/>
            </a:pPr>
            <a:r>
              <a:rPr lang="en-US" sz="2000" dirty="0"/>
              <a:t>Click in any cell in rightmost table column.</a:t>
            </a:r>
          </a:p>
          <a:p>
            <a:pPr marL="914400" lvl="1" indent="-457200" fontAlgn="base">
              <a:buFont typeface="+mj-lt"/>
              <a:buAutoNum type="arabicPeriod"/>
            </a:pPr>
            <a:r>
              <a:rPr lang="en-US" sz="2000" dirty="0"/>
              <a:t>Right-click, choose </a:t>
            </a:r>
            <a:r>
              <a:rPr lang="en-US" sz="2000" b="1" u="sng" dirty="0"/>
              <a:t>Insert</a:t>
            </a:r>
            <a:r>
              <a:rPr lang="en-US" sz="2000" dirty="0"/>
              <a:t> and then </a:t>
            </a:r>
            <a:r>
              <a:rPr lang="en-US" sz="2000" b="1" u="sng" dirty="0"/>
              <a:t>Table Columns to the Right</a:t>
            </a:r>
            <a:r>
              <a:rPr lang="en-US" sz="2000" dirty="0"/>
              <a:t>.</a:t>
            </a:r>
          </a:p>
          <a:p>
            <a:pPr fontAlgn="base"/>
            <a:r>
              <a:rPr lang="en-US" sz="2400" dirty="0"/>
              <a:t>If inserting a table column anywhere else:</a:t>
            </a:r>
          </a:p>
          <a:p>
            <a:pPr marL="914400" lvl="1" indent="-457200" fontAlgn="base">
              <a:buFont typeface="+mj-lt"/>
              <a:buAutoNum type="arabicPeriod"/>
            </a:pPr>
            <a:r>
              <a:rPr lang="en-US" sz="2000" dirty="0"/>
              <a:t>Click in the column immediately to right of where the new one will go.</a:t>
            </a:r>
          </a:p>
          <a:p>
            <a:pPr marL="914400" lvl="1" indent="-457200" fontAlgn="base">
              <a:buFont typeface="+mj-lt"/>
              <a:buAutoNum type="arabicPeriod"/>
            </a:pPr>
            <a:r>
              <a:rPr lang="en-US" sz="2000" dirty="0"/>
              <a:t>Right-click, choose </a:t>
            </a:r>
            <a:r>
              <a:rPr lang="en-US" sz="2000" b="1" u="sng" dirty="0"/>
              <a:t>Insert</a:t>
            </a:r>
            <a:r>
              <a:rPr lang="en-US" sz="2000" dirty="0"/>
              <a:t> and then </a:t>
            </a:r>
            <a:r>
              <a:rPr lang="en-US" sz="2000" b="1" u="sng" dirty="0"/>
              <a:t>Table Columns to the Left</a:t>
            </a:r>
            <a:r>
              <a:rPr lang="en-US" sz="2000" dirty="0"/>
              <a:t>.</a:t>
            </a:r>
          </a:p>
          <a:p>
            <a:pPr fontAlgn="base"/>
            <a:r>
              <a:rPr lang="en-US" sz="2400" dirty="0"/>
              <a:t>If inserting a column outside a table:</a:t>
            </a:r>
          </a:p>
          <a:p>
            <a:pPr marL="914400" lvl="1" indent="-457200" fontAlgn="base">
              <a:buFont typeface="+mj-lt"/>
              <a:buAutoNum type="arabicPeriod"/>
            </a:pPr>
            <a:r>
              <a:rPr lang="en-US" sz="2000" dirty="0"/>
              <a:t>Click in column immediately to right of where the new one will go.</a:t>
            </a:r>
          </a:p>
          <a:p>
            <a:pPr marL="914400" lvl="1" indent="-457200" fontAlgn="base">
              <a:buFont typeface="+mj-lt"/>
              <a:buAutoNum type="arabicPeriod"/>
            </a:pPr>
            <a:r>
              <a:rPr lang="en-US" sz="2000" dirty="0"/>
              <a:t>Go to the </a:t>
            </a:r>
            <a:r>
              <a:rPr lang="en-US" sz="2000" b="1" dirty="0"/>
              <a:t>Home</a:t>
            </a:r>
            <a:r>
              <a:rPr lang="en-US" sz="2000" dirty="0"/>
              <a:t> ribbon, choose </a:t>
            </a:r>
            <a:r>
              <a:rPr lang="en-US" sz="2000" b="1" u="sng" dirty="0"/>
              <a:t>Insert</a:t>
            </a:r>
            <a:r>
              <a:rPr lang="en-US" sz="2000" dirty="0"/>
              <a:t> and then </a:t>
            </a:r>
            <a:r>
              <a:rPr lang="en-US" sz="2000" b="1" u="sng" dirty="0"/>
              <a:t>Insert Sheet Columns</a:t>
            </a:r>
            <a:r>
              <a:rPr lang="en-US" sz="2000" dirty="0"/>
              <a:t>.</a:t>
            </a:r>
          </a:p>
          <a:p>
            <a:pPr marL="514350" indent="-457200" fontAlgn="base">
              <a:buFont typeface="+mj-lt"/>
              <a:buAutoNum type="arabicPeriod"/>
            </a:pPr>
            <a:endParaRPr lang="en-US" dirty="0"/>
          </a:p>
          <a:p>
            <a:pPr marL="514350" indent="-457200" fontAlgn="base"/>
            <a:r>
              <a:rPr lang="en-US" dirty="0"/>
              <a:t>Inserting rows works similarly.</a:t>
            </a:r>
          </a:p>
        </p:txBody>
      </p:sp>
      <p:pic>
        <p:nvPicPr>
          <p:cNvPr id="9" name="Content Placeholder 8">
            <a:extLst>
              <a:ext uri="{FF2B5EF4-FFF2-40B4-BE49-F238E27FC236}">
                <a16:creationId xmlns:a16="http://schemas.microsoft.com/office/drawing/2014/main" id="{4ED20A94-5B5C-4A9E-9305-8F9F0A637C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
        <p:nvSpPr>
          <p:cNvPr id="4" name="Slide Number Placeholder 3">
            <a:extLst>
              <a:ext uri="{FF2B5EF4-FFF2-40B4-BE49-F238E27FC236}">
                <a16:creationId xmlns:a16="http://schemas.microsoft.com/office/drawing/2014/main" id="{874CC2E8-99FE-4803-9CFE-4667E5B4E3BE}"/>
              </a:ext>
            </a:extLst>
          </p:cNvPr>
          <p:cNvSpPr>
            <a:spLocks noGrp="1"/>
          </p:cNvSpPr>
          <p:nvPr>
            <p:ph type="sldNum" sz="quarter" idx="10"/>
          </p:nvPr>
        </p:nvSpPr>
        <p:spPr/>
        <p:txBody>
          <a:bodyPr/>
          <a:lstStyle/>
          <a:p>
            <a:fld id="{39D22E91-4D05-43F1-8C8B-1A9C08A6C3C0}" type="slidenum">
              <a:rPr lang="en-US" smtClean="0"/>
              <a:pPr/>
              <a:t>5</a:t>
            </a:fld>
            <a:endParaRPr lang="en-US" dirty="0"/>
          </a:p>
        </p:txBody>
      </p:sp>
    </p:spTree>
    <p:extLst>
      <p:ext uri="{BB962C8B-B14F-4D97-AF65-F5344CB8AC3E}">
        <p14:creationId xmlns:p14="http://schemas.microsoft.com/office/powerpoint/2010/main" val="339790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2877-62B8-41E6-9B5B-4BF32F18E411}"/>
              </a:ext>
            </a:extLst>
          </p:cNvPr>
          <p:cNvSpPr>
            <a:spLocks noGrp="1"/>
          </p:cNvSpPr>
          <p:nvPr>
            <p:ph type="title"/>
          </p:nvPr>
        </p:nvSpPr>
        <p:spPr/>
        <p:txBody>
          <a:bodyPr/>
          <a:lstStyle/>
          <a:p>
            <a:r>
              <a:rPr lang="en-US" dirty="0"/>
              <a:t>Turn on total row and/or first column  </a:t>
            </a:r>
          </a:p>
        </p:txBody>
      </p:sp>
      <p:sp>
        <p:nvSpPr>
          <p:cNvPr id="3" name="Content Placeholder 2">
            <a:extLst>
              <a:ext uri="{FF2B5EF4-FFF2-40B4-BE49-F238E27FC236}">
                <a16:creationId xmlns:a16="http://schemas.microsoft.com/office/drawing/2014/main" id="{1E278244-07F0-48D6-8762-4F113C88A7CB}"/>
              </a:ext>
            </a:extLst>
          </p:cNvPr>
          <p:cNvSpPr>
            <a:spLocks noGrp="1"/>
          </p:cNvSpPr>
          <p:nvPr>
            <p:ph sz="half" idx="1"/>
          </p:nvPr>
        </p:nvSpPr>
        <p:spPr/>
        <p:txBody>
          <a:bodyPr>
            <a:normAutofit/>
          </a:bodyPr>
          <a:lstStyle/>
          <a:p>
            <a:pPr marL="457200" indent="-457200" fontAlgn="base">
              <a:buFont typeface="+mj-lt"/>
              <a:buAutoNum type="arabicPeriod"/>
            </a:pPr>
            <a:r>
              <a:rPr lang="en-US" sz="2400" dirty="0"/>
              <a:t>Click anywhere inside the table where you want to add a total row or using First Column formatting.</a:t>
            </a:r>
          </a:p>
          <a:p>
            <a:pPr marL="457200" indent="-457200" fontAlgn="base">
              <a:buFont typeface="+mj-lt"/>
              <a:buAutoNum type="arabicPeriod"/>
            </a:pPr>
            <a:r>
              <a:rPr lang="en-US" sz="2400" dirty="0"/>
              <a:t>Go to the </a:t>
            </a:r>
            <a:r>
              <a:rPr lang="en-US" sz="2400" b="1" dirty="0"/>
              <a:t>Design</a:t>
            </a:r>
            <a:r>
              <a:rPr lang="en-US" sz="2400" dirty="0"/>
              <a:t> ribbon. </a:t>
            </a:r>
          </a:p>
          <a:p>
            <a:pPr marL="457200" indent="-457200" fontAlgn="base">
              <a:buFont typeface="+mj-lt"/>
              <a:buAutoNum type="arabicPeriod"/>
            </a:pPr>
            <a:r>
              <a:rPr lang="en-US" sz="2400" dirty="0"/>
              <a:t>In </a:t>
            </a:r>
            <a:r>
              <a:rPr lang="en-US" sz="2400" b="1" dirty="0"/>
              <a:t>Table Styles Options </a:t>
            </a:r>
            <a:r>
              <a:rPr lang="en-US" sz="2400" dirty="0"/>
              <a:t>section:</a:t>
            </a:r>
          </a:p>
          <a:p>
            <a:pPr lvl="1" fontAlgn="base"/>
            <a:r>
              <a:rPr lang="en-US" sz="2000" dirty="0"/>
              <a:t>Check </a:t>
            </a:r>
            <a:r>
              <a:rPr lang="en-US" sz="2000" i="1" dirty="0"/>
              <a:t>Total Row </a:t>
            </a:r>
            <a:r>
              <a:rPr lang="en-US" sz="2000" dirty="0"/>
              <a:t>to display a total row</a:t>
            </a:r>
          </a:p>
          <a:p>
            <a:pPr lvl="1" fontAlgn="base"/>
            <a:r>
              <a:rPr lang="en-US" sz="2000" dirty="0"/>
              <a:t>Check </a:t>
            </a:r>
            <a:r>
              <a:rPr lang="en-US" sz="2000" i="1" dirty="0"/>
              <a:t>First Column </a:t>
            </a:r>
            <a:r>
              <a:rPr lang="en-US" sz="2000" dirty="0"/>
              <a:t>to turn on the First Column formatting option</a:t>
            </a:r>
          </a:p>
        </p:txBody>
      </p:sp>
      <p:sp>
        <p:nvSpPr>
          <p:cNvPr id="5" name="Slide Number Placeholder 4">
            <a:extLst>
              <a:ext uri="{FF2B5EF4-FFF2-40B4-BE49-F238E27FC236}">
                <a16:creationId xmlns:a16="http://schemas.microsoft.com/office/drawing/2014/main" id="{0097F9C7-2548-45B2-B085-D86D65B4F6C2}"/>
              </a:ext>
            </a:extLst>
          </p:cNvPr>
          <p:cNvSpPr>
            <a:spLocks noGrp="1"/>
          </p:cNvSpPr>
          <p:nvPr>
            <p:ph type="sldNum" sz="quarter" idx="10"/>
          </p:nvPr>
        </p:nvSpPr>
        <p:spPr/>
        <p:txBody>
          <a:bodyPr/>
          <a:lstStyle/>
          <a:p>
            <a:fld id="{39D22E91-4D05-43F1-8C8B-1A9C08A6C3C0}" type="slidenum">
              <a:rPr lang="en-US" smtClean="0"/>
              <a:pPr/>
              <a:t>6</a:t>
            </a:fld>
            <a:endParaRPr lang="en-US" dirty="0"/>
          </a:p>
        </p:txBody>
      </p:sp>
      <p:pic>
        <p:nvPicPr>
          <p:cNvPr id="10" name="Content Placeholder 9">
            <a:extLst>
              <a:ext uri="{FF2B5EF4-FFF2-40B4-BE49-F238E27FC236}">
                <a16:creationId xmlns:a16="http://schemas.microsoft.com/office/drawing/2014/main" id="{74F00AF5-2989-451F-9923-347B3E594EC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Tree>
    <p:extLst>
      <p:ext uri="{BB962C8B-B14F-4D97-AF65-F5344CB8AC3E}">
        <p14:creationId xmlns:p14="http://schemas.microsoft.com/office/powerpoint/2010/main" val="293249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2877-62B8-41E6-9B5B-4BF32F18E411}"/>
              </a:ext>
            </a:extLst>
          </p:cNvPr>
          <p:cNvSpPr>
            <a:spLocks noGrp="1"/>
          </p:cNvSpPr>
          <p:nvPr>
            <p:ph type="title"/>
          </p:nvPr>
        </p:nvSpPr>
        <p:spPr/>
        <p:txBody>
          <a:bodyPr/>
          <a:lstStyle/>
          <a:p>
            <a:r>
              <a:rPr lang="en-US" dirty="0"/>
              <a:t>Use The table Total row</a:t>
            </a:r>
          </a:p>
        </p:txBody>
      </p:sp>
      <p:sp>
        <p:nvSpPr>
          <p:cNvPr id="3" name="Content Placeholder 2">
            <a:extLst>
              <a:ext uri="{FF2B5EF4-FFF2-40B4-BE49-F238E27FC236}">
                <a16:creationId xmlns:a16="http://schemas.microsoft.com/office/drawing/2014/main" id="{1E278244-07F0-48D6-8762-4F113C88A7CB}"/>
              </a:ext>
            </a:extLst>
          </p:cNvPr>
          <p:cNvSpPr>
            <a:spLocks noGrp="1"/>
          </p:cNvSpPr>
          <p:nvPr>
            <p:ph sz="half" idx="1"/>
          </p:nvPr>
        </p:nvSpPr>
        <p:spPr/>
        <p:txBody>
          <a:bodyPr>
            <a:normAutofit/>
          </a:bodyPr>
          <a:lstStyle/>
          <a:p>
            <a:pPr marL="457200" indent="-457200" fontAlgn="base">
              <a:buFont typeface="+mj-lt"/>
              <a:buAutoNum type="arabicPeriod"/>
            </a:pPr>
            <a:r>
              <a:rPr lang="en-US" sz="2400" dirty="0"/>
              <a:t>In the total row (always at the bottom of the table), click the cell where you wish to display the statistics.</a:t>
            </a:r>
          </a:p>
          <a:p>
            <a:pPr marL="457200" indent="-457200" fontAlgn="base">
              <a:buFont typeface="+mj-lt"/>
              <a:buAutoNum type="arabicPeriod"/>
            </a:pPr>
            <a:r>
              <a:rPr lang="en-US" sz="2400" dirty="0"/>
              <a:t>Click the dropdown arrow to display the statistics function list.</a:t>
            </a:r>
          </a:p>
          <a:p>
            <a:pPr marL="457200" indent="-457200" fontAlgn="base">
              <a:buFont typeface="+mj-lt"/>
              <a:buAutoNum type="arabicPeriod"/>
            </a:pPr>
            <a:r>
              <a:rPr lang="en-US" sz="2400" dirty="0"/>
              <a:t>Select the needed statistical function.</a:t>
            </a:r>
          </a:p>
          <a:p>
            <a:pPr marL="857250" lvl="1" indent="-457200" fontAlgn="base"/>
            <a:r>
              <a:rPr lang="en-US" sz="2000" dirty="0"/>
              <a:t>To not display any statistics in a column, choose the </a:t>
            </a:r>
            <a:r>
              <a:rPr lang="en-US" sz="2000" i="1" dirty="0"/>
              <a:t>None</a:t>
            </a:r>
            <a:r>
              <a:rPr lang="en-US" sz="2000" dirty="0"/>
              <a:t> option</a:t>
            </a:r>
          </a:p>
        </p:txBody>
      </p:sp>
      <p:sp>
        <p:nvSpPr>
          <p:cNvPr id="4" name="Slide Number Placeholder 3">
            <a:extLst>
              <a:ext uri="{FF2B5EF4-FFF2-40B4-BE49-F238E27FC236}">
                <a16:creationId xmlns:a16="http://schemas.microsoft.com/office/drawing/2014/main" id="{75066BED-BF0B-4F44-B081-3F463DAF6636}"/>
              </a:ext>
            </a:extLst>
          </p:cNvPr>
          <p:cNvSpPr>
            <a:spLocks noGrp="1"/>
          </p:cNvSpPr>
          <p:nvPr>
            <p:ph type="sldNum" sz="quarter" idx="10"/>
          </p:nvPr>
        </p:nvSpPr>
        <p:spPr/>
        <p:txBody>
          <a:bodyPr/>
          <a:lstStyle/>
          <a:p>
            <a:fld id="{39D22E91-4D05-43F1-8C8B-1A9C08A6C3C0}" type="slidenum">
              <a:rPr lang="en-US" smtClean="0"/>
              <a:pPr/>
              <a:t>7</a:t>
            </a:fld>
            <a:endParaRPr lang="en-US" dirty="0"/>
          </a:p>
        </p:txBody>
      </p:sp>
      <p:pic>
        <p:nvPicPr>
          <p:cNvPr id="9" name="Content Placeholder 8">
            <a:extLst>
              <a:ext uri="{FF2B5EF4-FFF2-40B4-BE49-F238E27FC236}">
                <a16:creationId xmlns:a16="http://schemas.microsoft.com/office/drawing/2014/main" id="{C4EFD8A2-9A1E-4B88-A0A2-411C45E9FC0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2258864"/>
            <a:ext cx="5384800" cy="2645072"/>
          </a:xfrm>
        </p:spPr>
      </p:pic>
    </p:spTree>
    <p:extLst>
      <p:ext uri="{BB962C8B-B14F-4D97-AF65-F5344CB8AC3E}">
        <p14:creationId xmlns:p14="http://schemas.microsoft.com/office/powerpoint/2010/main" val="1215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2877-62B8-41E6-9B5B-4BF32F18E411}"/>
              </a:ext>
            </a:extLst>
          </p:cNvPr>
          <p:cNvSpPr>
            <a:spLocks noGrp="1"/>
          </p:cNvSpPr>
          <p:nvPr>
            <p:ph type="title"/>
          </p:nvPr>
        </p:nvSpPr>
        <p:spPr/>
        <p:txBody>
          <a:bodyPr/>
          <a:lstStyle/>
          <a:p>
            <a:r>
              <a:rPr lang="en-US" dirty="0"/>
              <a:t>Sort data</a:t>
            </a:r>
          </a:p>
        </p:txBody>
      </p:sp>
      <p:sp>
        <p:nvSpPr>
          <p:cNvPr id="3" name="Content Placeholder 2">
            <a:extLst>
              <a:ext uri="{FF2B5EF4-FFF2-40B4-BE49-F238E27FC236}">
                <a16:creationId xmlns:a16="http://schemas.microsoft.com/office/drawing/2014/main" id="{1E278244-07F0-48D6-8762-4F113C88A7CB}"/>
              </a:ext>
            </a:extLst>
          </p:cNvPr>
          <p:cNvSpPr>
            <a:spLocks noGrp="1"/>
          </p:cNvSpPr>
          <p:nvPr>
            <p:ph sz="half" idx="1"/>
          </p:nvPr>
        </p:nvSpPr>
        <p:spPr/>
        <p:txBody>
          <a:bodyPr>
            <a:normAutofit/>
          </a:bodyPr>
          <a:lstStyle/>
          <a:p>
            <a:pPr marL="457200" indent="-457200" fontAlgn="base">
              <a:buFont typeface="+mj-lt"/>
              <a:buAutoNum type="arabicPeriod"/>
            </a:pPr>
            <a:r>
              <a:rPr lang="en-US" sz="2400" dirty="0"/>
              <a:t>Click the dropdown arrow in the header for the column to sort. </a:t>
            </a:r>
          </a:p>
          <a:p>
            <a:pPr marL="457200" indent="-457200" fontAlgn="base">
              <a:buFont typeface="+mj-lt"/>
              <a:buAutoNum type="arabicPeriod"/>
            </a:pPr>
            <a:r>
              <a:rPr lang="en-US" sz="2400" dirty="0"/>
              <a:t>Click </a:t>
            </a:r>
            <a:r>
              <a:rPr lang="en-US" sz="2400" b="1" u="sng" dirty="0"/>
              <a:t>Sort A to Z</a:t>
            </a:r>
            <a:r>
              <a:rPr lang="en-US" sz="2400" dirty="0"/>
              <a:t> or </a:t>
            </a:r>
            <a:r>
              <a:rPr lang="en-US" sz="2400" b="1" u="sng" dirty="0"/>
              <a:t>Sort Z to A</a:t>
            </a:r>
            <a:r>
              <a:rPr lang="en-US" sz="2400" u="sng" dirty="0"/>
              <a:t> </a:t>
            </a:r>
            <a:r>
              <a:rPr lang="en-US" sz="2400" dirty="0"/>
              <a:t>as needed.</a:t>
            </a:r>
          </a:p>
          <a:p>
            <a:pPr lvl="1" fontAlgn="base"/>
            <a:r>
              <a:rPr lang="en-US" sz="2000" dirty="0"/>
              <a:t>Sort A to Z: ascending (smallest to biggest)</a:t>
            </a:r>
          </a:p>
          <a:p>
            <a:pPr lvl="1" fontAlgn="base"/>
            <a:r>
              <a:rPr lang="en-US" sz="2000" dirty="0"/>
              <a:t>Sort Z to A: descending (biggest to smallest)</a:t>
            </a:r>
          </a:p>
        </p:txBody>
      </p:sp>
      <p:sp>
        <p:nvSpPr>
          <p:cNvPr id="4" name="Slide Number Placeholder 3">
            <a:extLst>
              <a:ext uri="{FF2B5EF4-FFF2-40B4-BE49-F238E27FC236}">
                <a16:creationId xmlns:a16="http://schemas.microsoft.com/office/drawing/2014/main" id="{C220D8DF-EC79-458F-80BC-FACD23BF3CBA}"/>
              </a:ext>
            </a:extLst>
          </p:cNvPr>
          <p:cNvSpPr>
            <a:spLocks noGrp="1"/>
          </p:cNvSpPr>
          <p:nvPr>
            <p:ph type="sldNum" sz="quarter" idx="10"/>
          </p:nvPr>
        </p:nvSpPr>
        <p:spPr/>
        <p:txBody>
          <a:bodyPr/>
          <a:lstStyle/>
          <a:p>
            <a:fld id="{39D22E91-4D05-43F1-8C8B-1A9C08A6C3C0}" type="slidenum">
              <a:rPr lang="en-US" smtClean="0"/>
              <a:pPr/>
              <a:t>8</a:t>
            </a:fld>
            <a:endParaRPr lang="en-US" dirty="0"/>
          </a:p>
        </p:txBody>
      </p:sp>
      <p:pic>
        <p:nvPicPr>
          <p:cNvPr id="9" name="Content Placeholder 8">
            <a:extLst>
              <a:ext uri="{FF2B5EF4-FFF2-40B4-BE49-F238E27FC236}">
                <a16:creationId xmlns:a16="http://schemas.microsoft.com/office/drawing/2014/main" id="{F827A51C-6171-4E7D-8542-1F110F42959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2258864"/>
            <a:ext cx="5384800" cy="2645072"/>
          </a:xfrm>
        </p:spPr>
      </p:pic>
    </p:spTree>
    <p:extLst>
      <p:ext uri="{BB962C8B-B14F-4D97-AF65-F5344CB8AC3E}">
        <p14:creationId xmlns:p14="http://schemas.microsoft.com/office/powerpoint/2010/main" val="397504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F23C-C343-4DA3-967D-13C90075E1F6}"/>
              </a:ext>
            </a:extLst>
          </p:cNvPr>
          <p:cNvSpPr>
            <a:spLocks noGrp="1"/>
          </p:cNvSpPr>
          <p:nvPr>
            <p:ph type="title"/>
          </p:nvPr>
        </p:nvSpPr>
        <p:spPr/>
        <p:txBody>
          <a:bodyPr/>
          <a:lstStyle/>
          <a:p>
            <a:r>
              <a:rPr lang="en-US" dirty="0"/>
              <a:t>Answer Analysis Questions</a:t>
            </a:r>
          </a:p>
        </p:txBody>
      </p:sp>
      <p:sp>
        <p:nvSpPr>
          <p:cNvPr id="3" name="Content Placeholder 2">
            <a:extLst>
              <a:ext uri="{FF2B5EF4-FFF2-40B4-BE49-F238E27FC236}">
                <a16:creationId xmlns:a16="http://schemas.microsoft.com/office/drawing/2014/main" id="{F93599E7-83DE-45FD-B6F3-98F846685FE7}"/>
              </a:ext>
            </a:extLst>
          </p:cNvPr>
          <p:cNvSpPr>
            <a:spLocks noGrp="1"/>
          </p:cNvSpPr>
          <p:nvPr>
            <p:ph sz="half" idx="1"/>
          </p:nvPr>
        </p:nvSpPr>
        <p:spPr/>
        <p:txBody>
          <a:bodyPr>
            <a:normAutofit fontScale="77500" lnSpcReduction="20000"/>
          </a:bodyPr>
          <a:lstStyle/>
          <a:p>
            <a:r>
              <a:rPr lang="en-US" dirty="0"/>
              <a:t>Analysis questions are to help you think critically about the data in the assignment and to apply your own knowledge and reasoning.</a:t>
            </a:r>
          </a:p>
          <a:p>
            <a:r>
              <a:rPr lang="en-US" dirty="0"/>
              <a:t>Appear in Participation Projects, Homeworks, and Exams.</a:t>
            </a:r>
          </a:p>
          <a:p>
            <a:r>
              <a:rPr lang="en-US" dirty="0"/>
              <a:t>Give 2-3 sentences answering question and providing your rationale.</a:t>
            </a:r>
          </a:p>
          <a:p>
            <a:r>
              <a:rPr lang="en-US" dirty="0"/>
              <a:t>For Homeworks and Participation Projects, you can use the Internet to help figure out your answer.</a:t>
            </a:r>
          </a:p>
        </p:txBody>
      </p:sp>
      <p:sp>
        <p:nvSpPr>
          <p:cNvPr id="4" name="Content Placeholder 3">
            <a:extLst>
              <a:ext uri="{FF2B5EF4-FFF2-40B4-BE49-F238E27FC236}">
                <a16:creationId xmlns:a16="http://schemas.microsoft.com/office/drawing/2014/main" id="{CCC29D25-B7D3-4AF1-A2FE-C44410E7A66D}"/>
              </a:ext>
            </a:extLst>
          </p:cNvPr>
          <p:cNvSpPr>
            <a:spLocks noGrp="1"/>
          </p:cNvSpPr>
          <p:nvPr>
            <p:ph sz="half" idx="2"/>
          </p:nvPr>
        </p:nvSpPr>
        <p:spPr/>
        <p:txBody>
          <a:bodyPr>
            <a:normAutofit fontScale="77500" lnSpcReduction="20000"/>
          </a:bodyPr>
          <a:lstStyle/>
          <a:p>
            <a:pPr marL="0" indent="0">
              <a:buNone/>
            </a:pPr>
            <a:r>
              <a:rPr lang="en-US" b="1" u="sng" dirty="0"/>
              <a:t>Sample Question</a:t>
            </a:r>
            <a:endParaRPr lang="en-US" dirty="0"/>
          </a:p>
          <a:p>
            <a:pPr marL="0" indent="0">
              <a:buNone/>
            </a:pPr>
            <a:r>
              <a:rPr lang="en-US" dirty="0"/>
              <a:t>The median age in Highland County, Virginia is 59.8 years old. Assuming nobody moves in or out, do you think its population is more likely to increase or decrease over time?</a:t>
            </a:r>
          </a:p>
          <a:p>
            <a:pPr marL="0" indent="0">
              <a:buNone/>
            </a:pPr>
            <a:endParaRPr lang="en-US" dirty="0"/>
          </a:p>
          <a:p>
            <a:pPr marL="0" indent="0">
              <a:buNone/>
            </a:pPr>
            <a:r>
              <a:rPr lang="en-US" b="1" u="sng" dirty="0"/>
              <a:t>Good Answer</a:t>
            </a:r>
            <a:endParaRPr lang="en-US" dirty="0"/>
          </a:p>
          <a:p>
            <a:pPr marL="0" indent="0">
              <a:buNone/>
            </a:pPr>
            <a:r>
              <a:rPr lang="en-US" dirty="0"/>
              <a:t>Highland County’s population is likely to decrease. A huge percentage of its population is beyond child-bearing years. Younger people would need to have abnormally large families to make up for older people who die.</a:t>
            </a:r>
          </a:p>
        </p:txBody>
      </p:sp>
      <p:sp>
        <p:nvSpPr>
          <p:cNvPr id="5" name="Slide Number Placeholder 4">
            <a:extLst>
              <a:ext uri="{FF2B5EF4-FFF2-40B4-BE49-F238E27FC236}">
                <a16:creationId xmlns:a16="http://schemas.microsoft.com/office/drawing/2014/main" id="{35C4ECA9-7127-4894-AE81-699526C30EC3}"/>
              </a:ext>
            </a:extLst>
          </p:cNvPr>
          <p:cNvSpPr>
            <a:spLocks noGrp="1"/>
          </p:cNvSpPr>
          <p:nvPr>
            <p:ph type="sldNum" sz="quarter" idx="10"/>
          </p:nvPr>
        </p:nvSpPr>
        <p:spPr/>
        <p:txBody>
          <a:bodyPr/>
          <a:lstStyle/>
          <a:p>
            <a:fld id="{39D22E91-4D05-43F1-8C8B-1A9C08A6C3C0}" type="slidenum">
              <a:rPr lang="en-US" smtClean="0"/>
              <a:pPr/>
              <a:t>9</a:t>
            </a:fld>
            <a:endParaRPr lang="en-US" dirty="0"/>
          </a:p>
        </p:txBody>
      </p:sp>
    </p:spTree>
    <p:extLst>
      <p:ext uri="{BB962C8B-B14F-4D97-AF65-F5344CB8AC3E}">
        <p14:creationId xmlns:p14="http://schemas.microsoft.com/office/powerpoint/2010/main" val="599718315"/>
      </p:ext>
    </p:extLst>
  </p:cSld>
  <p:clrMapOvr>
    <a:masterClrMapping/>
  </p:clrMapOvr>
</p:sld>
</file>

<file path=ppt/theme/theme1.xml><?xml version="1.0" encoding="utf-8"?>
<a:theme xmlns:a="http://schemas.openxmlformats.org/drawingml/2006/main" name="CS101 Theme - Gold Variant">
  <a:themeElements>
    <a:clrScheme name="WVU">
      <a:dk1>
        <a:srgbClr val="000000"/>
      </a:dk1>
      <a:lt1>
        <a:sysClr val="window" lastClr="FFFFFF"/>
      </a:lt1>
      <a:dk2>
        <a:srgbClr val="002855"/>
      </a:dk2>
      <a:lt2>
        <a:srgbClr val="E0E0E0"/>
      </a:lt2>
      <a:accent1>
        <a:srgbClr val="EEB211"/>
      </a:accent1>
      <a:accent2>
        <a:srgbClr val="0033A0"/>
      </a:accent2>
      <a:accent3>
        <a:srgbClr val="4B3D2A"/>
      </a:accent3>
      <a:accent4>
        <a:srgbClr val="ED8B00"/>
      </a:accent4>
      <a:accent5>
        <a:srgbClr val="BE3A34"/>
      </a:accent5>
      <a:accent6>
        <a:srgbClr val="0D5257"/>
      </a:accent6>
      <a:hlink>
        <a:srgbClr val="005EB8"/>
      </a:hlink>
      <a:folHlink>
        <a:srgbClr val="005EB8"/>
      </a:folHlink>
    </a:clrScheme>
    <a:fontScheme name="WV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101 Presentation Template 16x9.potx" id="{23D45651-395F-493E-81CF-603CEB7D461D}" vid="{DF2EAD57-A6DC-4044-8693-A620B407118C}"/>
    </a:ext>
  </a:extLst>
</a:theme>
</file>

<file path=ppt/theme/theme2.xml><?xml version="1.0" encoding="utf-8"?>
<a:theme xmlns:a="http://schemas.openxmlformats.org/drawingml/2006/main" name="CS101 Theme - Blue Variant">
  <a:themeElements>
    <a:clrScheme name="WVU">
      <a:dk1>
        <a:srgbClr val="000000"/>
      </a:dk1>
      <a:lt1>
        <a:sysClr val="window" lastClr="FFFFFF"/>
      </a:lt1>
      <a:dk2>
        <a:srgbClr val="002855"/>
      </a:dk2>
      <a:lt2>
        <a:srgbClr val="E0E0E0"/>
      </a:lt2>
      <a:accent1>
        <a:srgbClr val="EEB211"/>
      </a:accent1>
      <a:accent2>
        <a:srgbClr val="0033A0"/>
      </a:accent2>
      <a:accent3>
        <a:srgbClr val="4B3D2A"/>
      </a:accent3>
      <a:accent4>
        <a:srgbClr val="ED8B00"/>
      </a:accent4>
      <a:accent5>
        <a:srgbClr val="BE3A34"/>
      </a:accent5>
      <a:accent6>
        <a:srgbClr val="0D5257"/>
      </a:accent6>
      <a:hlink>
        <a:srgbClr val="005EB8"/>
      </a:hlink>
      <a:folHlink>
        <a:srgbClr val="005EB8"/>
      </a:folHlink>
    </a:clrScheme>
    <a:fontScheme name="WV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101 Presentation Template 16x9.potx" id="{23D45651-395F-493E-81CF-603CEB7D461D}" vid="{2AAC0707-5A01-4FBA-AC82-9B19E9796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emplate>CS101 Presentation Template 16x9</ap:Template>
  <ap:TotalTime>880</ap:TotalTime>
  <ap:Words>601</ap:Words>
  <ap:Application>Microsoft Office PowerPoint</ap:Application>
  <ap:PresentationFormat>Widescreen</ap:PresentationFormat>
  <ap:Paragraphs>68</ap:Paragraphs>
  <ap:Slides>10</ap:Slides>
  <ap:Notes>0</ap:Notes>
  <ap:HiddenSlides>0</ap:HiddenSlides>
  <ap:MMClips>0</ap:MMClips>
  <ap:ScaleCrop>false</ap:ScaleCrop>
  <ap:HeadingPairs>
    <vt:vector baseType="variant" size="6">
      <vt:variant>
        <vt:lpstr>Fonts Used</vt:lpstr>
      </vt:variant>
      <vt:variant>
        <vt:i4>3</vt:i4>
      </vt:variant>
      <vt:variant>
        <vt:lpstr>Theme</vt:lpstr>
      </vt:variant>
      <vt:variant>
        <vt:i4>2</vt:i4>
      </vt:variant>
      <vt:variant>
        <vt:lpstr>Slide Titles</vt:lpstr>
      </vt:variant>
      <vt:variant>
        <vt:i4>10</vt:i4>
      </vt:variant>
    </vt:vector>
  </ap:HeadingPairs>
  <ap:TitlesOfParts>
    <vt:vector baseType="lpstr" size="15">
      <vt:lpstr>Arial</vt:lpstr>
      <vt:lpstr>Calibri</vt:lpstr>
      <vt:lpstr>Consolas</vt:lpstr>
      <vt:lpstr>CS101 Theme - Gold Variant</vt:lpstr>
      <vt:lpstr>CS101 Theme - Blue Variant</vt:lpstr>
      <vt:lpstr>Excel: Tables Participation Project</vt:lpstr>
      <vt:lpstr>Topics Covered</vt:lpstr>
      <vt:lpstr>Tables</vt:lpstr>
      <vt:lpstr>Create and Format tables</vt:lpstr>
      <vt:lpstr>Insert Rows and Columns</vt:lpstr>
      <vt:lpstr>Turn on total row and/or first column  </vt:lpstr>
      <vt:lpstr>Use The table Total row</vt:lpstr>
      <vt:lpstr>Sort data</vt:lpstr>
      <vt:lpstr>Answer Analysis Questions</vt:lpstr>
      <vt:lpstr>PowerPoint Presentation</vt:lpstr>
    </vt:vector>
  </ap:TitlesOfParts>
  <ap:LinksUpToDate>false</ap:LinksUpToDate>
  <ap:SharedDoc>false</ap:SharedDoc>
  <ap:HyperlinksChanged>false</ap:HyperlinksChanged>
  <ap:AppVersion>16.0000</ap:AppVersion>
  <ap:Company>West Virginia University</ap:Company>
</ap:Properties>
</file>

<file path=docProps/core.xml><?xml version="1.0" encoding="utf-8"?>
<coreProperties xmlns:dc="http://purl.org/dc/elements/1.1/" xmlns:dcterms="http://purl.org/dc/terms/" xmlns:xsi="http://www.w3.org/2001/XMLSchema-instance" xmlns="http://schemas.openxmlformats.org/package/2006/metadata/core-properties">
  <dc:title>Tables Participation Project</dc:title>
  <dc:creator>Computer Science 101</dc:creator>
  <lastModifiedBy>Brian Powell</lastModifiedBy>
  <revision>58</revision>
  <dcterms:created xsi:type="dcterms:W3CDTF">2018-01-04T16:30:40.0000000Z</dcterms:created>
  <dcterms:modified xsi:type="dcterms:W3CDTF">2018-09-20T22:18:54.0000000Z</dcterms:modified>
</coreProperties>
</file>