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22"/>
  </p:notesMasterIdLst>
  <p:sldIdLst>
    <p:sldId id="256" r:id="rId3"/>
    <p:sldId id="258" r:id="rId4"/>
    <p:sldId id="264" r:id="rId5"/>
    <p:sldId id="276" r:id="rId6"/>
    <p:sldId id="259" r:id="rId7"/>
    <p:sldId id="260" r:id="rId8"/>
    <p:sldId id="261" r:id="rId9"/>
    <p:sldId id="266" r:id="rId10"/>
    <p:sldId id="267" r:id="rId11"/>
    <p:sldId id="262" r:id="rId12"/>
    <p:sldId id="270" r:id="rId13"/>
    <p:sldId id="271" r:id="rId14"/>
    <p:sldId id="263" r:id="rId15"/>
    <p:sldId id="272" r:id="rId16"/>
    <p:sldId id="273" r:id="rId17"/>
    <p:sldId id="265" r:id="rId18"/>
    <p:sldId id="268" r:id="rId19"/>
    <p:sldId id="26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DE7E4-ECF1-4A40-9CAC-14B6E5D97CE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42CF4-BF1F-44D3-996C-E694C17E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4742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3813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6983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153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20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9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6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76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3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21939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76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3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0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6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326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4144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9898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9548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9819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6597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5444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A4F6978F-AC1B-42B4-B247-30C268C6D4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3901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E78D6-8A30-4969-960B-B633E329B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Formulas </a:t>
            </a:r>
            <a:r>
              <a:rPr lang="en-US" dirty="0"/>
              <a:t>&amp; </a:t>
            </a:r>
            <a:r>
              <a:rPr lang="en-US"/>
              <a:t>Functions II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257A-81C7-458B-9E44-93F25DA32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98663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The AND() function requires all logical conditions to be true to return TRUE.</a:t>
            </a:r>
          </a:p>
          <a:p>
            <a:pPr lvl="1" fontAlgn="base"/>
            <a:r>
              <a:rPr lang="en-US" sz="2000" dirty="0"/>
              <a:t>If all conditions are true, then the result is TRUE</a:t>
            </a:r>
          </a:p>
          <a:p>
            <a:pPr lvl="1" fontAlgn="base"/>
            <a:r>
              <a:rPr lang="en-US" sz="2000" dirty="0"/>
              <a:t>If one or more conditions are false, then the result is FALSE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444752"/>
            <a:ext cx="5384800" cy="12987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19CCA-9FF1-4D7C-99A5-7E6D4CE18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9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AND function: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AND() functions can be typed into the cell directly or by using the Logical Function Library.</a:t>
            </a:r>
          </a:p>
          <a:p>
            <a:pPr fontAlgn="base"/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the AND() function.</a:t>
            </a:r>
            <a:endParaRPr lang="en-US" sz="2400" i="1" dirty="0">
              <a:solidFill>
                <a:srgbClr val="FF0000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Formulas</a:t>
            </a:r>
            <a:r>
              <a:rPr lang="en-US" sz="2400" dirty="0"/>
              <a:t> ribbon.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Function Library section, click </a:t>
            </a:r>
            <a:r>
              <a:rPr lang="en-US" sz="2400" b="1" u="sng" dirty="0"/>
              <a:t>Logical</a:t>
            </a:r>
            <a:r>
              <a:rPr lang="en-US" sz="2400" dirty="0"/>
              <a:t>, and then select </a:t>
            </a:r>
            <a:r>
              <a:rPr lang="en-US" sz="2400" b="1" u="sng" dirty="0"/>
              <a:t>AND</a:t>
            </a:r>
            <a:r>
              <a:rPr lang="en-US" sz="2400" dirty="0"/>
              <a:t>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099698A-3C36-4130-B9D9-A5D712F165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EF18F04-83F6-4984-A049-4FA5E2A41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9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AND function: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In Function Arguments dialog box, set the following values:</a:t>
            </a:r>
          </a:p>
          <a:p>
            <a:pPr lvl="1" fontAlgn="base"/>
            <a:r>
              <a:rPr lang="en-US" sz="2000" i="1" dirty="0"/>
              <a:t>Logical1</a:t>
            </a:r>
            <a:r>
              <a:rPr lang="en-US" sz="2000" dirty="0"/>
              <a:t>: First logical condition</a:t>
            </a:r>
            <a:endParaRPr lang="en-US" sz="2000" i="1" dirty="0">
              <a:solidFill>
                <a:srgbClr val="FF0000"/>
              </a:solidFill>
            </a:endParaRPr>
          </a:p>
          <a:p>
            <a:pPr lvl="1" fontAlgn="base"/>
            <a:r>
              <a:rPr lang="en-US" sz="2000" i="1" dirty="0"/>
              <a:t>Logical2</a:t>
            </a:r>
            <a:r>
              <a:rPr lang="en-US" sz="2000" dirty="0"/>
              <a:t>: Second logical condition</a:t>
            </a:r>
          </a:p>
          <a:p>
            <a:pPr lvl="1" fontAlgn="base"/>
            <a:r>
              <a:rPr lang="en-US" sz="2000" i="1" dirty="0"/>
              <a:t>Logical3</a:t>
            </a:r>
            <a:r>
              <a:rPr lang="en-US" sz="2000" dirty="0"/>
              <a:t>: Third logical condition, if there is one</a:t>
            </a:r>
          </a:p>
          <a:p>
            <a:pPr marL="514350" indent="-514350" fontAlgn="base">
              <a:buFont typeface="+mj-lt"/>
              <a:buAutoNum type="arabicPeriod" startAt="5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5C2E3C-82EA-4FE2-8773-BF8F10995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33728"/>
            <a:ext cx="5384800" cy="3095344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ABA53-8550-4BF2-B2E7-E8A2DED35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9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The OR() function is opposite of the AND() function.</a:t>
            </a:r>
          </a:p>
          <a:p>
            <a:pPr lvl="1" fontAlgn="base"/>
            <a:r>
              <a:rPr lang="en-US" sz="2000" dirty="0"/>
              <a:t>If one or more conditions is true, then the result is TRUE</a:t>
            </a:r>
          </a:p>
          <a:p>
            <a:pPr lvl="1" fontAlgn="base"/>
            <a:r>
              <a:rPr lang="en-US" sz="2000" dirty="0"/>
              <a:t>If all conditions are false, then the result is FALSE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444752"/>
            <a:ext cx="5384800" cy="12817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42F1C-DD75-405F-B3E1-441CF8E9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3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OR Function: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OR() functions can be typed into the cell directly or by using the Logical Function Library.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the OR() function.</a:t>
            </a:r>
            <a:endParaRPr lang="en-US" sz="2400" i="1" dirty="0">
              <a:solidFill>
                <a:srgbClr val="FF0000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Formulas</a:t>
            </a:r>
            <a:r>
              <a:rPr lang="en-US" sz="2400" dirty="0"/>
              <a:t> ribbon.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Function Library </a:t>
            </a:r>
            <a:r>
              <a:rPr lang="en-US" sz="2400" dirty="0"/>
              <a:t>section, click </a:t>
            </a:r>
            <a:r>
              <a:rPr lang="en-US" sz="2400" b="1" u="sng" dirty="0"/>
              <a:t>Logical</a:t>
            </a:r>
            <a:r>
              <a:rPr lang="en-US" sz="2400" dirty="0"/>
              <a:t>, and then select </a:t>
            </a:r>
            <a:r>
              <a:rPr lang="en-US" sz="2400" b="1" u="sng" dirty="0"/>
              <a:t>OR</a:t>
            </a:r>
            <a:r>
              <a:rPr lang="en-US" sz="2400" dirty="0"/>
              <a:t>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E4496A-C7EF-46B8-88E9-04097E5554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8EFB2-3DAD-4ED2-B45E-B7FCA7AE3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1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OR Function: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In Function Arguments dialog box:</a:t>
            </a:r>
          </a:p>
          <a:p>
            <a:pPr lvl="1" fontAlgn="base"/>
            <a:r>
              <a:rPr lang="en-US" sz="2000" i="1" dirty="0"/>
              <a:t>Logical1</a:t>
            </a:r>
            <a:r>
              <a:rPr lang="en-US" sz="2000" dirty="0"/>
              <a:t>: First logical condition</a:t>
            </a:r>
            <a:endParaRPr lang="en-US" sz="2000" i="1" dirty="0">
              <a:solidFill>
                <a:srgbClr val="FF0000"/>
              </a:solidFill>
            </a:endParaRPr>
          </a:p>
          <a:p>
            <a:pPr lvl="1" fontAlgn="base"/>
            <a:r>
              <a:rPr lang="en-US" sz="2000" i="1" dirty="0"/>
              <a:t>Logical2</a:t>
            </a:r>
            <a:r>
              <a:rPr lang="en-US" sz="2000" dirty="0"/>
              <a:t>: Second logical condition</a:t>
            </a:r>
          </a:p>
          <a:p>
            <a:pPr lvl="1" fontAlgn="base"/>
            <a:r>
              <a:rPr lang="en-US" sz="2000" i="1" dirty="0"/>
              <a:t>Logical3</a:t>
            </a:r>
            <a:r>
              <a:rPr lang="en-US" sz="2000" dirty="0"/>
              <a:t>: Third logical condition, if there is one</a:t>
            </a:r>
          </a:p>
          <a:p>
            <a:pPr marL="400050" lvl="1" indent="-457200" fontAlgn="base">
              <a:spcBef>
                <a:spcPts val="1000"/>
              </a:spcBef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u="sng" dirty="0"/>
              <a:t>OK</a:t>
            </a:r>
            <a:r>
              <a:rPr lang="en-US" dirty="0"/>
              <a:t>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21313D-6F6D-4285-9170-6EB9D31D2B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995775"/>
            <a:ext cx="5384800" cy="3171249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E8CC8-9672-4B60-8FE4-67D3B6570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10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Nested means putting an IF() function inside another IF() function.</a:t>
            </a:r>
          </a:p>
          <a:p>
            <a:pPr fontAlgn="base"/>
            <a:r>
              <a:rPr lang="en-US" sz="2400" dirty="0"/>
              <a:t>Nested IF() functions are used to make three or more comparisons.</a:t>
            </a:r>
          </a:p>
          <a:p>
            <a:pPr fontAlgn="base"/>
            <a:r>
              <a:rPr lang="en-US" sz="2400" dirty="0"/>
              <a:t>Example: The points are stored in cell </a:t>
            </a:r>
            <a:r>
              <a:rPr lang="en-US" sz="2400" b="1" dirty="0"/>
              <a:t>A1</a:t>
            </a:r>
            <a:r>
              <a:rPr lang="en-US" sz="2400" dirty="0"/>
              <a:t> and the comments in </a:t>
            </a:r>
            <a:r>
              <a:rPr lang="en-US" sz="2400" b="1" dirty="0"/>
              <a:t>A2.</a:t>
            </a:r>
          </a:p>
          <a:p>
            <a:pPr lvl="1" fontAlgn="base"/>
            <a:r>
              <a:rPr lang="en-US" sz="2000" dirty="0"/>
              <a:t>A1 = 100   -----&gt;   Excellent</a:t>
            </a:r>
          </a:p>
          <a:p>
            <a:pPr lvl="1" fontAlgn="base"/>
            <a:r>
              <a:rPr lang="en-US" sz="2000" dirty="0"/>
              <a:t>A1 = 90     -----&gt;   Good</a:t>
            </a:r>
          </a:p>
          <a:p>
            <a:pPr lvl="1" fontAlgn="base"/>
            <a:r>
              <a:rPr lang="en-US" sz="2000" dirty="0"/>
              <a:t>A1 = 50     -----&gt;   Bad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508382"/>
            <a:ext cx="5384800" cy="21842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5D82F-12B9-4C52-8E9F-5245425D7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8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Nested IF functions: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Nested IF() functions can be typed into the cell directly or by using the Logical Function Library.</a:t>
            </a:r>
          </a:p>
          <a:p>
            <a:pPr fontAlgn="base"/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the nested IF function.</a:t>
            </a:r>
            <a:endParaRPr lang="en-US" sz="2400" i="1" dirty="0">
              <a:solidFill>
                <a:srgbClr val="FF0000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Formulas</a:t>
            </a:r>
            <a:r>
              <a:rPr lang="en-US" sz="2400" dirty="0"/>
              <a:t> ribbon.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Function Library </a:t>
            </a:r>
            <a:r>
              <a:rPr lang="en-US" sz="2400" dirty="0"/>
              <a:t>section, click </a:t>
            </a:r>
            <a:r>
              <a:rPr lang="en-US" sz="2400" b="1" u="sng" dirty="0"/>
              <a:t>Logical</a:t>
            </a:r>
            <a:r>
              <a:rPr lang="en-US" sz="2400" dirty="0"/>
              <a:t>, and then select </a:t>
            </a:r>
            <a:r>
              <a:rPr lang="en-US" sz="2400" b="1" u="sng" dirty="0"/>
              <a:t>IF</a:t>
            </a:r>
            <a:r>
              <a:rPr lang="en-US" sz="2400" dirty="0"/>
              <a:t>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5905D0-6B9D-4294-804C-710E041DB5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CE0BA-1AF2-490A-A070-BB6C207E92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7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Nested IF functions:</a:t>
            </a:r>
            <a:br>
              <a:rPr lang="en-US" dirty="0"/>
            </a:br>
            <a:r>
              <a:rPr lang="en-US"/>
              <a:t>Part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In Function Arguments dialog box, set the following values:</a:t>
            </a:r>
          </a:p>
          <a:p>
            <a:pPr lvl="1" fontAlgn="base"/>
            <a:r>
              <a:rPr lang="en-US" sz="2000" i="1" dirty="0" err="1"/>
              <a:t>Logical_test</a:t>
            </a:r>
            <a:r>
              <a:rPr lang="en-US" sz="2000" dirty="0"/>
              <a:t>: First test to use</a:t>
            </a:r>
            <a:endParaRPr lang="en-US" sz="2000" i="1" dirty="0">
              <a:solidFill>
                <a:srgbClr val="FF0000"/>
              </a:solidFill>
            </a:endParaRPr>
          </a:p>
          <a:p>
            <a:pPr lvl="1" fontAlgn="base"/>
            <a:r>
              <a:rPr lang="en-US" sz="2000" i="1" dirty="0" err="1"/>
              <a:t>Value_if_true</a:t>
            </a:r>
            <a:r>
              <a:rPr lang="en-US" sz="2000" dirty="0"/>
              <a:t>: Type your second IF function here if the logical condition on the first is true (see slide 10 “Insert IF function”)</a:t>
            </a:r>
          </a:p>
          <a:p>
            <a:pPr lvl="1" fontAlgn="base"/>
            <a:r>
              <a:rPr lang="en-US" sz="2000" i="1" dirty="0" err="1"/>
              <a:t>Value_if_false</a:t>
            </a:r>
            <a:r>
              <a:rPr lang="en-US" sz="2000" dirty="0"/>
              <a:t>: Type your second IF function here if the logical condition on the first is false (see slide 10 “Insert IF function”)</a:t>
            </a:r>
          </a:p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  <a:endParaRPr lang="en-US" sz="2400" b="1" u="sng" dirty="0"/>
          </a:p>
          <a:p>
            <a:pPr marL="457200" lvl="1" indent="0" fontAlgn="base">
              <a:buNone/>
            </a:pPr>
            <a:endParaRPr lang="en-US" sz="2000" dirty="0"/>
          </a:p>
          <a:p>
            <a:pPr lvl="1" fontAlgn="base"/>
            <a:endParaRPr lang="en-US" sz="2000" dirty="0"/>
          </a:p>
          <a:p>
            <a:pPr marL="457200" lvl="1" indent="0" fontAlgn="base">
              <a:buNone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AD9EDB-D534-456E-BE3E-14316F48C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18868"/>
            <a:ext cx="5384800" cy="272506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21056-6C0F-4ACB-93DA-0366D9F57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6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Write 3-D formulas</a:t>
            </a:r>
          </a:p>
          <a:p>
            <a:pPr fontAlgn="base"/>
            <a:r>
              <a:rPr lang="en-US" dirty="0"/>
              <a:t>Use the IF function</a:t>
            </a:r>
          </a:p>
          <a:p>
            <a:pPr fontAlgn="base"/>
            <a:r>
              <a:rPr lang="en-US" dirty="0"/>
              <a:t>Use AND/OR criteria</a:t>
            </a:r>
          </a:p>
          <a:p>
            <a:pPr fontAlgn="base"/>
            <a:r>
              <a:rPr lang="en-US" dirty="0"/>
              <a:t>Use nested IF functions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0E844-3EE3-4FCD-A38F-180AB14D0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3-D formulas are used to reference data on another worksheet in the same workbook.</a:t>
            </a:r>
          </a:p>
          <a:p>
            <a:pPr fontAlgn="base"/>
            <a:r>
              <a:rPr lang="en-US" sz="2400" dirty="0"/>
              <a:t>This is helpful for combining information from larger datasets.</a:t>
            </a:r>
          </a:p>
          <a:p>
            <a:pPr fontAlgn="base"/>
            <a:r>
              <a:rPr lang="en-US" sz="2400" dirty="0"/>
              <a:t>Example: Adding cells A1 on Sheet1 and A1 on Sheet2, placing the result in cell A1 on Sheet3.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20" y="140237"/>
            <a:ext cx="4175779" cy="164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21" y="1848304"/>
            <a:ext cx="4175779" cy="1658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21" y="3605877"/>
            <a:ext cx="4175779" cy="1981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99BE0-4ED2-4C9F-93F9-3FFF603F3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3-D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your 3-D formula.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Type “</a:t>
            </a:r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/>
              <a:t>” to begin the formula.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worksheet that contains the first cell and click the cell.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Enter the arithmetic operator.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worksheet that contains the second cell and click that cell.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Continue building your formula, pressing the </a:t>
            </a:r>
            <a:r>
              <a:rPr lang="en-US" sz="2400" b="1" u="sng" dirty="0"/>
              <a:t>Enter</a:t>
            </a:r>
            <a:r>
              <a:rPr lang="en-US" sz="2400" dirty="0"/>
              <a:t> key when done.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AB32BDB-A51D-49F1-BD9A-A46EEC6187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C791084-E4EF-4392-A34B-10C914E21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7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conditions: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In logic, a sentence or proposition is of the form “If A then B.”</a:t>
            </a:r>
          </a:p>
          <a:p>
            <a:pPr marL="0" indent="0" fontAlgn="base">
              <a:buNone/>
            </a:pPr>
            <a:endParaRPr lang="en-US" sz="1600" dirty="0"/>
          </a:p>
          <a:p>
            <a:pPr marL="0" indent="0" algn="ctr" fontAlgn="base">
              <a:buNone/>
            </a:pPr>
            <a:r>
              <a:rPr lang="en-US" sz="2400" dirty="0"/>
              <a:t>A is logical condition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43" y="3202460"/>
            <a:ext cx="2362200" cy="13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4043" y="47573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Morgantown</a:t>
            </a:r>
          </a:p>
        </p:txBody>
      </p:sp>
      <p:pic>
        <p:nvPicPr>
          <p:cNvPr id="9" name="Picture 4" descr="Image result for washington 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913" y="3193137"/>
            <a:ext cx="2019300" cy="13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78863" y="46977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Washington D.C.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59288" y="3358668"/>
            <a:ext cx="4633645" cy="245339"/>
          </a:xfrm>
          <a:custGeom>
            <a:avLst/>
            <a:gdLst>
              <a:gd name="connsiteX0" fmla="*/ 0 w 4633645"/>
              <a:gd name="connsiteY0" fmla="*/ 0 h 20548"/>
              <a:gd name="connsiteX1" fmla="*/ 4633645 w 4633645"/>
              <a:gd name="connsiteY1" fmla="*/ 20548 h 20548"/>
              <a:gd name="connsiteX2" fmla="*/ 4633645 w 4633645"/>
              <a:gd name="connsiteY2" fmla="*/ 20548 h 20548"/>
              <a:gd name="connsiteX0" fmla="*/ 0 w 4633645"/>
              <a:gd name="connsiteY0" fmla="*/ 130252 h 150800"/>
              <a:gd name="connsiteX1" fmla="*/ 4633645 w 4633645"/>
              <a:gd name="connsiteY1" fmla="*/ 150800 h 150800"/>
              <a:gd name="connsiteX2" fmla="*/ 4633645 w 4633645"/>
              <a:gd name="connsiteY2" fmla="*/ 150800 h 150800"/>
              <a:gd name="connsiteX0" fmla="*/ 0 w 4633645"/>
              <a:gd name="connsiteY0" fmla="*/ 224791 h 245339"/>
              <a:gd name="connsiteX1" fmla="*/ 4633645 w 4633645"/>
              <a:gd name="connsiteY1" fmla="*/ 245339 h 245339"/>
              <a:gd name="connsiteX2" fmla="*/ 4633645 w 4633645"/>
              <a:gd name="connsiteY2" fmla="*/ 245339 h 24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3645" h="245339">
                <a:moveTo>
                  <a:pt x="0" y="224791"/>
                </a:moveTo>
                <a:cubicBezTo>
                  <a:pt x="1513725" y="-76585"/>
                  <a:pt x="3150742" y="-80009"/>
                  <a:pt x="4633645" y="245339"/>
                </a:cubicBezTo>
                <a:lnTo>
                  <a:pt x="4633645" y="245339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7" idx="3"/>
            <a:endCxn id="9" idx="1"/>
          </p:cNvCxnSpPr>
          <p:nvPr/>
        </p:nvCxnSpPr>
        <p:spPr>
          <a:xfrm>
            <a:off x="3873843" y="3866238"/>
            <a:ext cx="46240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869562" y="4189635"/>
            <a:ext cx="4623371" cy="266169"/>
          </a:xfrm>
          <a:custGeom>
            <a:avLst/>
            <a:gdLst>
              <a:gd name="connsiteX0" fmla="*/ 0 w 4623371"/>
              <a:gd name="connsiteY0" fmla="*/ 10274 h 10274"/>
              <a:gd name="connsiteX1" fmla="*/ 4623371 w 4623371"/>
              <a:gd name="connsiteY1" fmla="*/ 0 h 10274"/>
              <a:gd name="connsiteX2" fmla="*/ 4623371 w 4623371"/>
              <a:gd name="connsiteY2" fmla="*/ 0 h 10274"/>
              <a:gd name="connsiteX0" fmla="*/ 0 w 4623371"/>
              <a:gd name="connsiteY0" fmla="*/ 10274 h 189522"/>
              <a:gd name="connsiteX1" fmla="*/ 4623371 w 4623371"/>
              <a:gd name="connsiteY1" fmla="*/ 0 h 189522"/>
              <a:gd name="connsiteX2" fmla="*/ 4623371 w 4623371"/>
              <a:gd name="connsiteY2" fmla="*/ 0 h 189522"/>
              <a:gd name="connsiteX0" fmla="*/ 0 w 4623371"/>
              <a:gd name="connsiteY0" fmla="*/ 10274 h 266169"/>
              <a:gd name="connsiteX1" fmla="*/ 4623371 w 4623371"/>
              <a:gd name="connsiteY1" fmla="*/ 0 h 266169"/>
              <a:gd name="connsiteX2" fmla="*/ 4623371 w 4623371"/>
              <a:gd name="connsiteY2" fmla="*/ 0 h 26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3371" h="266169">
                <a:moveTo>
                  <a:pt x="0" y="10274"/>
                </a:moveTo>
                <a:cubicBezTo>
                  <a:pt x="1510301" y="417815"/>
                  <a:pt x="3102795" y="280827"/>
                  <a:pt x="4623371" y="0"/>
                </a:cubicBezTo>
                <a:lnTo>
                  <a:pt x="4623371" y="0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78823" y="3013506"/>
            <a:ext cx="4600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If taking a flight, then 50 min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2062" y="3565095"/>
            <a:ext cx="38178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If driving, then 3 h 30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9288" y="4086867"/>
            <a:ext cx="4600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If walking, then 67 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2C980-3215-400E-AD52-FD693C162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7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conditions: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If a logical condition is satisfied, then its result is TRUE.</a:t>
            </a:r>
          </a:p>
          <a:p>
            <a:pPr fontAlgn="base"/>
            <a:r>
              <a:rPr lang="en-US" sz="2400" dirty="0"/>
              <a:t>Different logical conditions lead to different results.</a:t>
            </a:r>
          </a:p>
          <a:p>
            <a:pPr fontAlgn="base"/>
            <a:r>
              <a:rPr lang="en-US" sz="2400" dirty="0"/>
              <a:t>In Excel, a logical condition is a comparison using mathematical symbols that evaluate to true or false.</a:t>
            </a:r>
          </a:p>
          <a:p>
            <a:pPr lvl="1" fontAlgn="base"/>
            <a:r>
              <a:rPr lang="en-US" sz="2000" dirty="0"/>
              <a:t>If the comparison is correct, the result is TRUE</a:t>
            </a:r>
          </a:p>
          <a:p>
            <a:pPr lvl="1" fontAlgn="base"/>
            <a:r>
              <a:rPr lang="en-US" sz="2000" dirty="0"/>
              <a:t>If the comparison is wrong, the result is 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2846" y="4500818"/>
            <a:ext cx="4392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          3 &lt; 5 is </a:t>
            </a:r>
            <a:r>
              <a:rPr lang="en-US" i="1" dirty="0"/>
              <a:t>TRUE</a:t>
            </a:r>
          </a:p>
          <a:p>
            <a:r>
              <a:rPr lang="en-US" i="1" dirty="0"/>
              <a:t>                                </a:t>
            </a:r>
            <a:r>
              <a:rPr lang="en-US" dirty="0"/>
              <a:t>4 &gt; 6 is </a:t>
            </a:r>
            <a:r>
              <a:rPr lang="en-US" i="1" dirty="0"/>
              <a:t>FALSE</a:t>
            </a:r>
          </a:p>
          <a:p>
            <a:r>
              <a:rPr lang="en-US" i="1" dirty="0"/>
              <a:t>                                </a:t>
            </a:r>
            <a:r>
              <a:rPr lang="en-US" dirty="0"/>
              <a:t>9 &lt;= 10 is</a:t>
            </a:r>
            <a:r>
              <a:rPr lang="en-US" i="1" dirty="0"/>
              <a:t> TRUE</a:t>
            </a:r>
          </a:p>
          <a:p>
            <a:r>
              <a:rPr lang="en-US" i="1" dirty="0"/>
              <a:t>                                </a:t>
            </a:r>
            <a:r>
              <a:rPr lang="en-US" dirty="0"/>
              <a:t>8 &gt;= 12 is</a:t>
            </a:r>
            <a:r>
              <a:rPr lang="en-US" i="1" dirty="0"/>
              <a:t> FALSE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7068168"/>
              </p:ext>
            </p:extLst>
          </p:nvPr>
        </p:nvGraphicFramePr>
        <p:xfrm>
          <a:off x="6197600" y="1447800"/>
          <a:ext cx="5648036" cy="293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2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Comparison Operators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26">
                <a:tc>
                  <a:txBody>
                    <a:bodyPr/>
                    <a:lstStyle/>
                    <a:p>
                      <a:r>
                        <a:rPr lang="en-US" sz="1800" b="1" dirty="0"/>
                        <a:t>Operator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26">
                <a:tc>
                  <a:txBody>
                    <a:bodyPr/>
                    <a:lstStyle/>
                    <a:p>
                      <a:r>
                        <a:rPr lang="en-US" sz="18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Equal 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26">
                <a:tc>
                  <a:txBody>
                    <a:bodyPr/>
                    <a:lstStyle/>
                    <a:p>
                      <a:r>
                        <a:rPr lang="en-US" sz="1800" dirty="0"/>
                        <a:t>&lt;&gt;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equal 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26">
                <a:tc>
                  <a:txBody>
                    <a:bodyPr/>
                    <a:lstStyle/>
                    <a:p>
                      <a:r>
                        <a:rPr lang="en-US" sz="1800" dirty="0"/>
                        <a:t>&lt;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Less than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26">
                <a:tc>
                  <a:txBody>
                    <a:bodyPr/>
                    <a:lstStyle/>
                    <a:p>
                      <a:r>
                        <a:rPr lang="en-US" sz="1800" dirty="0"/>
                        <a:t>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Greater than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26">
                <a:tc>
                  <a:txBody>
                    <a:bodyPr/>
                    <a:lstStyle/>
                    <a:p>
                      <a:r>
                        <a:rPr lang="en-US" sz="1800" dirty="0"/>
                        <a:t>&lt;=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Less than or equal to (at most)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26">
                <a:tc>
                  <a:txBody>
                    <a:bodyPr/>
                    <a:lstStyle/>
                    <a:p>
                      <a:r>
                        <a:rPr lang="en-US" sz="1800" dirty="0"/>
                        <a:t>&gt;=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Greater than</a:t>
                      </a:r>
                      <a:r>
                        <a:rPr lang="en-US" sz="1800" baseline="0" dirty="0"/>
                        <a:t> or equal to (at least)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400FE-5BB6-4A04-B10E-D3FFF28A2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8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The most common logical function is IF() function in Excel.</a:t>
            </a:r>
          </a:p>
          <a:p>
            <a:pPr fontAlgn="base"/>
            <a:r>
              <a:rPr lang="en-US" sz="2400" dirty="0"/>
              <a:t>The IF() function has three arguments:</a:t>
            </a:r>
          </a:p>
          <a:p>
            <a:pPr lvl="1" fontAlgn="base"/>
            <a:r>
              <a:rPr lang="en-US" sz="2000" dirty="0"/>
              <a:t>A logical condition</a:t>
            </a:r>
          </a:p>
          <a:p>
            <a:pPr lvl="1" fontAlgn="base"/>
            <a:r>
              <a:rPr lang="en-US" sz="2000" dirty="0"/>
              <a:t>What to do if condition is met (TRUE)</a:t>
            </a:r>
          </a:p>
          <a:p>
            <a:pPr lvl="1" fontAlgn="base"/>
            <a:r>
              <a:rPr lang="en-US" sz="2000" dirty="0"/>
              <a:t>What to do if condition is not met (FALSE)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50497" y="1430208"/>
            <a:ext cx="7367213" cy="2530779"/>
            <a:chOff x="5191620" y="1080389"/>
            <a:chExt cx="6289300" cy="21604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191620" y="1080389"/>
                  <a:ext cx="6289300" cy="5254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𝐼𝐹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(8&lt;10 ,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Yes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20" y="1080389"/>
                  <a:ext cx="6289300" cy="52549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449911" y="1690192"/>
              <a:ext cx="1647534" cy="44666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Condition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25918" y="1690688"/>
              <a:ext cx="1296724" cy="11823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</a:rPr>
                <a:t>What to show if TRUE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51114" y="1690688"/>
              <a:ext cx="1269841" cy="15501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What to show if FALSE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BC724-48A8-4C4F-BE95-FC147CE6A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IF function: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The IF() function can be typed into the cell directly or by using the Logical Function Library.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cell where you wish to insert IF function.</a:t>
            </a:r>
            <a:endParaRPr lang="en-US" sz="2400" i="1" dirty="0">
              <a:solidFill>
                <a:srgbClr val="FF0000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Formulas</a:t>
            </a:r>
            <a:r>
              <a:rPr lang="en-US" sz="2400" dirty="0"/>
              <a:t> ribbon.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Function Library </a:t>
            </a:r>
            <a:r>
              <a:rPr lang="en-US" sz="2400" dirty="0"/>
              <a:t>section, click </a:t>
            </a:r>
            <a:r>
              <a:rPr lang="en-US" sz="2400" b="1" u="sng" dirty="0"/>
              <a:t>Logical</a:t>
            </a:r>
            <a:r>
              <a:rPr lang="en-US" sz="2400" dirty="0"/>
              <a:t>, and then select </a:t>
            </a:r>
            <a:r>
              <a:rPr lang="en-US" sz="2400" b="1" u="sng" dirty="0"/>
              <a:t>IF</a:t>
            </a:r>
            <a:r>
              <a:rPr lang="en-US" sz="2400" dirty="0"/>
              <a:t>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F22946-D5F0-4A81-BC2F-E0866FA8D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31E1B-F4C3-49C5-BA1E-531FD074B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5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IF function: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In Function Arguments dialog box, set the following values:</a:t>
            </a:r>
          </a:p>
          <a:p>
            <a:pPr lvl="1" fontAlgn="base"/>
            <a:r>
              <a:rPr lang="en-US" sz="2000" i="1" dirty="0" err="1"/>
              <a:t>Logical_test</a:t>
            </a:r>
            <a:r>
              <a:rPr lang="en-US" sz="2000" dirty="0"/>
              <a:t>: Test to use</a:t>
            </a:r>
            <a:endParaRPr lang="en-US" sz="2000" i="1" dirty="0">
              <a:solidFill>
                <a:srgbClr val="FF0000"/>
              </a:solidFill>
            </a:endParaRPr>
          </a:p>
          <a:p>
            <a:pPr lvl="1" fontAlgn="base"/>
            <a:r>
              <a:rPr lang="en-US" sz="2000" i="1" dirty="0" err="1"/>
              <a:t>Value_if_true</a:t>
            </a:r>
            <a:r>
              <a:rPr lang="en-US" sz="2000" dirty="0"/>
              <a:t>: What to do if the logical condition is true</a:t>
            </a:r>
          </a:p>
          <a:p>
            <a:pPr lvl="1" fontAlgn="base"/>
            <a:r>
              <a:rPr lang="en-US" sz="2000" i="1" dirty="0" err="1"/>
              <a:t>Value_if_false</a:t>
            </a:r>
            <a:r>
              <a:rPr lang="en-US" sz="2000" dirty="0"/>
              <a:t>: What to do if the logical condition is false</a:t>
            </a:r>
          </a:p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  <a:endParaRPr lang="en-US" sz="2400" b="1" u="sn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2258DF-9DD8-4D31-90E9-D16984D4C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18868"/>
            <a:ext cx="5384800" cy="272506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C644A-C09A-4B98-8C93-8318C9AED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39449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485</ap:TotalTime>
  <ap:Words>976</ap:Words>
  <ap:Application>Microsoft Office PowerPoint</ap:Application>
  <ap:PresentationFormat>Widescreen</ap:PresentationFormat>
  <ap:Paragraphs>144</ap:Paragraphs>
  <ap:Slides>19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ap:HeadingPairs>
  <ap:TitlesOfParts>
    <vt:vector baseType="lpstr" size="26">
      <vt:lpstr>Arial</vt:lpstr>
      <vt:lpstr>Calibri</vt:lpstr>
      <vt:lpstr>Cambria Math</vt:lpstr>
      <vt:lpstr>Consolas</vt:lpstr>
      <vt:lpstr>Wingdings</vt:lpstr>
      <vt:lpstr>CS101 Theme - Gold Variant</vt:lpstr>
      <vt:lpstr>CS101 Theme - Blue Variant</vt:lpstr>
      <vt:lpstr>Excel: Formulas &amp; Functions II Participation Project</vt:lpstr>
      <vt:lpstr>Topics Covered</vt:lpstr>
      <vt:lpstr>3-D formulas</vt:lpstr>
      <vt:lpstr>Write 3-D formulas</vt:lpstr>
      <vt:lpstr>Logical conditions: Part 1</vt:lpstr>
      <vt:lpstr>Logical conditions: Part 2</vt:lpstr>
      <vt:lpstr>IF function</vt:lpstr>
      <vt:lpstr>Use the IF function: Part 1</vt:lpstr>
      <vt:lpstr>Use the IF function: Part 2</vt:lpstr>
      <vt:lpstr>AND function</vt:lpstr>
      <vt:lpstr>Insert AND function: Part 1</vt:lpstr>
      <vt:lpstr>Insert AND function: Part 2</vt:lpstr>
      <vt:lpstr>OR Function</vt:lpstr>
      <vt:lpstr>Insert OR Function: Part 1</vt:lpstr>
      <vt:lpstr>Insert OR Function: Part 2</vt:lpstr>
      <vt:lpstr>Nested IF functions</vt:lpstr>
      <vt:lpstr>Use Nested IF functions: Part 1</vt:lpstr>
      <vt:lpstr>Use Nested IF functions: Part 2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Formulas &amp; Functions II Participation Project</dc:title>
  <dc:creator>Computer Science 101</dc:creator>
  <lastModifiedBy>Brian Powell</lastModifiedBy>
  <revision>75</revision>
  <dcterms:created xsi:type="dcterms:W3CDTF">2018-01-04T16:33:01.0000000Z</dcterms:created>
  <dcterms:modified xsi:type="dcterms:W3CDTF">2018-09-20T20:13:57.0000000Z</dcterms:modified>
</coreProperties>
</file>