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E62C9-C422-46A2-9754-1E9F46F78FF8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5984-96F7-4DAC-B85A-E8A97444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371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4884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1985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3424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5937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9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1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5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6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9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45167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5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22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66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3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64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2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35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2862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495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1297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7202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3874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5393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45DDBA20-F8B6-4DB0-88DF-470C02332F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3301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s://support.office.com/en-us/article/FV-function-2eef9f44-a084-4c61-bdd8-4fe4bb1b71b3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hyperlink" Target="https://support.office.com/en-US/article/CONCATENATE-function-8F8AE884-2CA8-4F7A-B093-75D702BEA31D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support.office.com/en-us/article/VLOOKUP-function-0bbc8083-26fe-4963-8ab8-93a18ad188a1?ui=en-US&amp;rs=en-US&amp;ad=US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F420-6135-4CAB-A3D3-D085BB6AE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Formulas </a:t>
            </a:r>
            <a:r>
              <a:rPr lang="en-US" dirty="0"/>
              <a:t>&amp; </a:t>
            </a:r>
            <a:r>
              <a:rPr lang="en-US"/>
              <a:t>Functions III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2C8BF-BC23-4625-8D4A-C00EEB70F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153826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PMT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Function Arguments dialog box, set the following values:</a:t>
            </a:r>
          </a:p>
          <a:p>
            <a:pPr lvl="1"/>
            <a:r>
              <a:rPr lang="en-US" sz="2200" i="1" dirty="0"/>
              <a:t>Rate</a:t>
            </a:r>
            <a:r>
              <a:rPr lang="en-US" sz="2200" dirty="0"/>
              <a:t>: periodic interest rate</a:t>
            </a:r>
            <a:endParaRPr lang="en-US" sz="2200" b="1" dirty="0"/>
          </a:p>
          <a:p>
            <a:pPr lvl="1">
              <a:tabLst>
                <a:tab pos="1538288" algn="l"/>
              </a:tabLst>
            </a:pPr>
            <a:r>
              <a:rPr lang="en-US" sz="2200" i="1" dirty="0" err="1"/>
              <a:t>Nper</a:t>
            </a:r>
            <a:r>
              <a:rPr lang="en-US" sz="2200" dirty="0"/>
              <a:t>: total number of payment periods</a:t>
            </a:r>
            <a:endParaRPr lang="en-US" sz="2200" b="1" dirty="0"/>
          </a:p>
          <a:p>
            <a:pPr lvl="1"/>
            <a:r>
              <a:rPr lang="en-US" sz="2200" i="1" dirty="0" err="1"/>
              <a:t>Pv</a:t>
            </a:r>
            <a:r>
              <a:rPr lang="en-US" sz="2200" dirty="0"/>
              <a:t>: present value</a:t>
            </a:r>
            <a:endParaRPr lang="en-US" sz="2200" b="1" dirty="0"/>
          </a:p>
          <a:p>
            <a:pPr lvl="1"/>
            <a:r>
              <a:rPr lang="en-US" sz="2200" i="1" dirty="0" err="1"/>
              <a:t>Fv</a:t>
            </a:r>
            <a:r>
              <a:rPr lang="en-US" sz="2200" dirty="0"/>
              <a:t>: future value</a:t>
            </a:r>
            <a:endParaRPr lang="en-US" sz="2200" b="1" dirty="0"/>
          </a:p>
          <a:p>
            <a:pPr lvl="1">
              <a:tabLst>
                <a:tab pos="1538288" algn="l"/>
              </a:tabLst>
            </a:pPr>
            <a:r>
              <a:rPr lang="en-US" sz="2200" i="1" dirty="0"/>
              <a:t>Type</a:t>
            </a:r>
            <a:r>
              <a:rPr lang="en-US" sz="2200" dirty="0"/>
              <a:t>: </a:t>
            </a:r>
            <a:r>
              <a:rPr lang="en-US" sz="2200" dirty="0">
                <a:latin typeface="Consolas" panose="020B0609020204030204" pitchFamily="49" charset="0"/>
              </a:rPr>
              <a:t>0</a:t>
            </a:r>
            <a:r>
              <a:rPr lang="en-US" sz="2200" dirty="0"/>
              <a:t> (default) if payments are due at beginning of period, </a:t>
            </a:r>
            <a:r>
              <a:rPr lang="en-US" sz="2200" dirty="0">
                <a:latin typeface="Consolas" panose="020B0609020204030204" pitchFamily="49" charset="0"/>
              </a:rPr>
              <a:t>1</a:t>
            </a:r>
            <a:r>
              <a:rPr lang="en-US" sz="2200" dirty="0"/>
              <a:t> if payments are due at end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729C0-1DCD-44FE-82EC-979E0C638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C68E40-FC54-4929-B883-C7BAD1EBD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36355"/>
            <a:ext cx="5384800" cy="3090089"/>
          </a:xfrm>
        </p:spPr>
      </p:pic>
    </p:spTree>
    <p:extLst>
      <p:ext uri="{BB962C8B-B14F-4D97-AF65-F5344CB8AC3E}">
        <p14:creationId xmlns:p14="http://schemas.microsoft.com/office/powerpoint/2010/main" val="404169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FV() function calculates the future value of an investment based on a constant interest rate.</a:t>
            </a:r>
          </a:p>
          <a:p>
            <a:r>
              <a:rPr lang="en-US" dirty="0"/>
              <a:t>Syntax: </a:t>
            </a:r>
            <a:r>
              <a:rPr lang="en-US" dirty="0">
                <a:latin typeface="Consolas" panose="020B0609020204030204" pitchFamily="49" charset="0"/>
              </a:rPr>
              <a:t>=FV(</a:t>
            </a:r>
            <a:r>
              <a:rPr lang="en-US" dirty="0" err="1">
                <a:latin typeface="Consolas" panose="020B0609020204030204" pitchFamily="49" charset="0"/>
              </a:rPr>
              <a:t>rate,nper,pmt</a:t>
            </a:r>
            <a:r>
              <a:rPr lang="en-US" dirty="0">
                <a:latin typeface="Consolas" panose="020B0609020204030204" pitchFamily="49" charset="0"/>
              </a:rPr>
              <a:t>,[</a:t>
            </a:r>
            <a:r>
              <a:rPr lang="en-US" dirty="0" err="1">
                <a:latin typeface="Consolas" panose="020B0609020204030204" pitchFamily="49" charset="0"/>
              </a:rPr>
              <a:t>pv</a:t>
            </a:r>
            <a:r>
              <a:rPr lang="en-US" dirty="0">
                <a:latin typeface="Consolas" panose="020B0609020204030204" pitchFamily="49" charset="0"/>
              </a:rPr>
              <a:t>],[type])</a:t>
            </a:r>
            <a:endParaRPr lang="en-US" dirty="0">
              <a:latin typeface="Consolas" panose="020B0609020204030204" pitchFamily="49" charset="0"/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97600" y="1969223"/>
            <a:ext cx="5384800" cy="32243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78252-B3D2-40D2-92D0-27AC40366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FV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Function Arguments dialog box, set the following values:</a:t>
            </a:r>
          </a:p>
          <a:p>
            <a:pPr lvl="1"/>
            <a:r>
              <a:rPr lang="en-US" sz="2200" i="1" dirty="0"/>
              <a:t>Rate</a:t>
            </a:r>
            <a:r>
              <a:rPr lang="en-US" sz="2200" dirty="0"/>
              <a:t>: periodic interest rate</a:t>
            </a:r>
            <a:endParaRPr lang="en-US" sz="2200" b="1" dirty="0"/>
          </a:p>
          <a:p>
            <a:pPr lvl="1">
              <a:tabLst>
                <a:tab pos="1538288" algn="l"/>
              </a:tabLst>
            </a:pPr>
            <a:r>
              <a:rPr lang="en-US" sz="2200" i="1" dirty="0" err="1"/>
              <a:t>Nper</a:t>
            </a:r>
            <a:r>
              <a:rPr lang="en-US" sz="2200" dirty="0"/>
              <a:t>: total number of payment periods</a:t>
            </a:r>
            <a:endParaRPr lang="en-US" sz="2200" b="1" dirty="0"/>
          </a:p>
          <a:p>
            <a:pPr lvl="1"/>
            <a:r>
              <a:rPr lang="en-US" sz="2200" i="1" dirty="0" err="1"/>
              <a:t>Pmt</a:t>
            </a:r>
            <a:r>
              <a:rPr lang="en-US" sz="2200" dirty="0"/>
              <a:t>: the payment made each period</a:t>
            </a:r>
            <a:endParaRPr lang="en-US" sz="2200" b="1" dirty="0"/>
          </a:p>
          <a:p>
            <a:pPr lvl="1"/>
            <a:r>
              <a:rPr lang="en-US" sz="2200" i="1" dirty="0" err="1"/>
              <a:t>Pv</a:t>
            </a:r>
            <a:r>
              <a:rPr lang="en-US" sz="2200" dirty="0"/>
              <a:t>: present value</a:t>
            </a:r>
            <a:endParaRPr lang="en-US" sz="2200" b="1" dirty="0"/>
          </a:p>
          <a:p>
            <a:pPr lvl="1">
              <a:tabLst>
                <a:tab pos="1538288" algn="l"/>
              </a:tabLst>
            </a:pPr>
            <a:r>
              <a:rPr lang="en-US" sz="2200" i="1" dirty="0"/>
              <a:t>Type</a:t>
            </a:r>
            <a:r>
              <a:rPr lang="en-US" sz="2200" dirty="0"/>
              <a:t>: </a:t>
            </a:r>
            <a:r>
              <a:rPr lang="en-US" sz="2200" dirty="0">
                <a:latin typeface="Consolas" panose="020B0609020204030204" pitchFamily="49" charset="0"/>
              </a:rPr>
              <a:t>0</a:t>
            </a:r>
            <a:r>
              <a:rPr lang="en-US" sz="2200" dirty="0"/>
              <a:t> (default) if interest is paid at beginning of period, </a:t>
            </a:r>
            <a:r>
              <a:rPr lang="en-US" sz="2200" dirty="0">
                <a:latin typeface="Consolas" panose="020B0609020204030204" pitchFamily="49" charset="0"/>
              </a:rPr>
              <a:t>1</a:t>
            </a:r>
            <a:r>
              <a:rPr lang="en-US" sz="2200" dirty="0"/>
              <a:t> if paid at end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71C7-043D-4129-8A01-79559DEBD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2AD00D-C825-4B72-91FE-04E5FC467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49361"/>
            <a:ext cx="5384800" cy="3064078"/>
          </a:xfrm>
        </p:spPr>
      </p:pic>
    </p:spTree>
    <p:extLst>
      <p:ext uri="{BB962C8B-B14F-4D97-AF65-F5344CB8AC3E}">
        <p14:creationId xmlns:p14="http://schemas.microsoft.com/office/powerpoint/2010/main" val="69443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CONCATENATE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CONCATENATE() function joins two or more text strings into one text string.</a:t>
            </a:r>
          </a:p>
          <a:p>
            <a:r>
              <a:rPr lang="en-US" dirty="0"/>
              <a:t>Can be helpful for building full names from separate first and last name fields.</a:t>
            </a:r>
          </a:p>
          <a:p>
            <a:r>
              <a:rPr lang="en-US" dirty="0"/>
              <a:t>Syntax: </a:t>
            </a:r>
            <a:r>
              <a:rPr lang="en-US" dirty="0">
                <a:latin typeface="Consolas" panose="020B0609020204030204" pitchFamily="49" charset="0"/>
              </a:rPr>
              <a:t>=CONCATENATE(text1,text2,[…])</a:t>
            </a:r>
            <a:endParaRPr lang="en-US" dirty="0">
              <a:latin typeface="Consolas" panose="020B0609020204030204" pitchFamily="49" charset="0"/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97600" y="1918192"/>
            <a:ext cx="5384800" cy="33264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BDD5-959A-4343-9C6E-29FC974E9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9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CONCATENATE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Function Arguments dialog box, set the following values:</a:t>
            </a:r>
          </a:p>
          <a:p>
            <a:pPr marL="692150" lvl="1" indent="-234950">
              <a:tabLst>
                <a:tab pos="1606550" algn="l"/>
              </a:tabLst>
            </a:pPr>
            <a:r>
              <a:rPr lang="en-US" sz="2200" i="1" dirty="0"/>
              <a:t>Text1</a:t>
            </a:r>
            <a:r>
              <a:rPr lang="en-US" sz="2200" dirty="0"/>
              <a:t>: The first item to join. The 	item can be a text value, 	number, or cell reference</a:t>
            </a:r>
            <a:endParaRPr lang="en-US" sz="2200" b="1" dirty="0"/>
          </a:p>
          <a:p>
            <a:pPr lvl="1">
              <a:tabLst>
                <a:tab pos="1606550" algn="l"/>
              </a:tabLst>
            </a:pPr>
            <a:r>
              <a:rPr lang="en-US" sz="2200" i="1" dirty="0"/>
              <a:t>Text2</a:t>
            </a:r>
            <a:r>
              <a:rPr lang="en-US" sz="2200" dirty="0"/>
              <a:t>: Additional text items to join</a:t>
            </a:r>
          </a:p>
          <a:p>
            <a:pPr lvl="1">
              <a:tabLst>
                <a:tab pos="1606550" algn="l"/>
              </a:tabLst>
            </a:pPr>
            <a:r>
              <a:rPr lang="en-US" sz="2200" i="1" dirty="0"/>
              <a:t>Text3</a:t>
            </a:r>
            <a:r>
              <a:rPr lang="en-US" sz="2000" dirty="0">
                <a:latin typeface="Consolas" panose="020B0609020204030204" pitchFamily="49" charset="0"/>
              </a:rPr>
              <a:t>…</a:t>
            </a:r>
            <a:r>
              <a:rPr lang="en-US" sz="2200" dirty="0"/>
              <a:t>: Optionally, additional text items to join</a:t>
            </a:r>
          </a:p>
          <a:p>
            <a:pPr lvl="1">
              <a:tabLst>
                <a:tab pos="1606550" algn="l"/>
              </a:tabLst>
            </a:pP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43A8E-A883-4E96-802F-B1077259A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5F2122-75ED-41A8-9C43-A7E74F3D1F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76407"/>
            <a:ext cx="5384800" cy="3209986"/>
          </a:xfrm>
        </p:spPr>
      </p:pic>
    </p:spTree>
    <p:extLst>
      <p:ext uri="{BB962C8B-B14F-4D97-AF65-F5344CB8AC3E}">
        <p14:creationId xmlns:p14="http://schemas.microsoft.com/office/powerpoint/2010/main" val="115560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9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529E-BF6C-4C83-ACAB-04DB4AA7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Use the SUMIF and AVERAGEIF functions</a:t>
            </a:r>
          </a:p>
          <a:p>
            <a:pPr fontAlgn="base"/>
            <a:r>
              <a:rPr lang="en-US" dirty="0"/>
              <a:t>Use the VLOOKUP function</a:t>
            </a:r>
          </a:p>
          <a:p>
            <a:pPr fontAlgn="base"/>
            <a:r>
              <a:rPr lang="en-US" dirty="0"/>
              <a:t>Use the PMT/FV function</a:t>
            </a:r>
          </a:p>
          <a:p>
            <a:pPr fontAlgn="base"/>
            <a:r>
              <a:rPr lang="en-US" dirty="0"/>
              <a:t>Use the CONCATENATE function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30E3C-7F7C-49B2-8C39-696BCD5C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08F76-A580-49EE-89F3-85ED9D67E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SUMIF() function is similar to the SUM function except it only sums values satisfying a specified condition.</a:t>
            </a:r>
          </a:p>
          <a:p>
            <a:r>
              <a:rPr lang="en-US" dirty="0"/>
              <a:t>Syntax: </a:t>
            </a:r>
            <a:r>
              <a:rPr lang="en-US" dirty="0">
                <a:latin typeface="Consolas" panose="020B0609020204030204" pitchFamily="49" charset="0"/>
              </a:rPr>
              <a:t>=SUMIF(range, criteria, [</a:t>
            </a:r>
            <a:r>
              <a:rPr lang="en-US" dirty="0" err="1">
                <a:latin typeface="Consolas" panose="020B0609020204030204" pitchFamily="49" charset="0"/>
              </a:rPr>
              <a:t>sum_range</a:t>
            </a:r>
            <a:r>
              <a:rPr lang="en-US" dirty="0">
                <a:latin typeface="Consolas" panose="020B0609020204030204" pitchFamily="49" charset="0"/>
              </a:rPr>
              <a:t>])</a:t>
            </a: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97600" y="1771235"/>
            <a:ext cx="5384800" cy="3620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9BE0-7044-479A-8CDF-2AEA25C58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0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SUMIF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Function Arguments dialog box, set the following values:</a:t>
            </a:r>
          </a:p>
          <a:p>
            <a:pPr marL="457200" lvl="1">
              <a:tabLst>
                <a:tab pos="1538288" algn="l"/>
              </a:tabLst>
            </a:pPr>
            <a:r>
              <a:rPr lang="en-US" sz="2200" i="1" dirty="0"/>
              <a:t>Range</a:t>
            </a:r>
            <a:r>
              <a:rPr lang="en-US" sz="2200" dirty="0"/>
              <a:t>: The range of cells that you want evaluated by criteria</a:t>
            </a:r>
            <a:endParaRPr lang="en-US" sz="2200" b="1" dirty="0"/>
          </a:p>
          <a:p>
            <a:pPr marL="457200" lvl="1">
              <a:tabLst>
                <a:tab pos="1717675" algn="l"/>
              </a:tabLst>
            </a:pPr>
            <a:r>
              <a:rPr lang="en-US" sz="2200" i="1" dirty="0"/>
              <a:t>Criteria</a:t>
            </a:r>
            <a:r>
              <a:rPr lang="en-US" sz="2200" dirty="0"/>
              <a:t>: A number, expression, cell reference, text, or function that defines which cells will be added</a:t>
            </a:r>
            <a:endParaRPr lang="en-US" sz="2200" b="1" dirty="0"/>
          </a:p>
          <a:p>
            <a:pPr marL="457200" lvl="1">
              <a:tabLst>
                <a:tab pos="2286000" algn="l"/>
              </a:tabLst>
            </a:pPr>
            <a:r>
              <a:rPr lang="en-US" sz="2200" i="1" dirty="0" err="1"/>
              <a:t>Sum_range</a:t>
            </a:r>
            <a:r>
              <a:rPr lang="en-US" sz="2200" dirty="0"/>
              <a:t>: The actual cells to add, if you want to add cells other than those specified by </a:t>
            </a:r>
            <a:r>
              <a:rPr lang="en-US" sz="2200" i="1" dirty="0"/>
              <a:t>Range</a:t>
            </a:r>
            <a:endParaRPr lang="en-US" sz="22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BB51B-3A39-4E94-86C3-A0FBF00D9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B45972-2CA4-4DC9-B077-DD35E4B45A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32891"/>
            <a:ext cx="5384800" cy="2697017"/>
          </a:xfrm>
        </p:spPr>
      </p:pic>
    </p:spTree>
    <p:extLst>
      <p:ext uri="{BB962C8B-B14F-4D97-AF65-F5344CB8AC3E}">
        <p14:creationId xmlns:p14="http://schemas.microsoft.com/office/powerpoint/2010/main" val="289001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AVERAGEIF() function only averages values satisfying the specified condition.</a:t>
            </a:r>
          </a:p>
          <a:p>
            <a:r>
              <a:rPr lang="en-US" dirty="0"/>
              <a:t>Syntax: </a:t>
            </a:r>
            <a:r>
              <a:rPr lang="en-US" dirty="0">
                <a:latin typeface="Consolas" panose="020B0609020204030204" pitchFamily="49" charset="0"/>
              </a:rPr>
              <a:t>=AVERAGEIF(range, criteria, [</a:t>
            </a:r>
            <a:r>
              <a:rPr lang="en-US" dirty="0" err="1">
                <a:latin typeface="Consolas" panose="020B0609020204030204" pitchFamily="49" charset="0"/>
              </a:rPr>
              <a:t>average_range</a:t>
            </a:r>
            <a:r>
              <a:rPr lang="en-US" dirty="0">
                <a:latin typeface="Consolas" panose="020B0609020204030204" pitchFamily="49" charset="0"/>
              </a:rPr>
              <a:t>])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97600" y="1962811"/>
            <a:ext cx="5384800" cy="32371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1B105-141E-4E85-8016-239818FD7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3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AVERAGEIF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the Function Arguments dialog box, set the following values:</a:t>
            </a:r>
          </a:p>
          <a:p>
            <a:pPr marL="457200" lvl="1">
              <a:tabLst>
                <a:tab pos="1538288" algn="l"/>
              </a:tabLst>
            </a:pPr>
            <a:r>
              <a:rPr lang="en-US" i="1" dirty="0"/>
              <a:t>Range</a:t>
            </a:r>
            <a:r>
              <a:rPr lang="en-US" dirty="0"/>
              <a:t>: Range of cells that you want evaluated by criteria</a:t>
            </a:r>
            <a:endParaRPr lang="en-US" b="1" dirty="0"/>
          </a:p>
          <a:p>
            <a:pPr marL="457200" lvl="1">
              <a:tabLst>
                <a:tab pos="1717675" algn="l"/>
              </a:tabLst>
            </a:pPr>
            <a:r>
              <a:rPr lang="en-US" i="1" dirty="0"/>
              <a:t>Criteria</a:t>
            </a:r>
            <a:r>
              <a:rPr lang="en-US" dirty="0"/>
              <a:t>: A number, expression, cell reference, text, or function that defines which cells will be averaged</a:t>
            </a:r>
            <a:endParaRPr lang="en-US" b="1" dirty="0"/>
          </a:p>
          <a:p>
            <a:pPr marL="457200" lvl="1">
              <a:tabLst>
                <a:tab pos="2286000" algn="l"/>
              </a:tabLst>
            </a:pPr>
            <a:r>
              <a:rPr lang="en-US" i="1" dirty="0" err="1"/>
              <a:t>Sum_range</a:t>
            </a:r>
            <a:r>
              <a:rPr lang="en-US" dirty="0"/>
              <a:t>: Cells to average, if you want to average cells other than those specified by </a:t>
            </a:r>
            <a:r>
              <a:rPr lang="en-US" i="1" dirty="0"/>
              <a:t>Range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327C1-C757-41FC-B8B6-35CBB9CC0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667B35-AC7B-4AF5-A910-B3DBD159C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32891"/>
            <a:ext cx="5384800" cy="2697017"/>
          </a:xfrm>
        </p:spPr>
      </p:pic>
    </p:spTree>
    <p:extLst>
      <p:ext uri="{BB962C8B-B14F-4D97-AF65-F5344CB8AC3E}">
        <p14:creationId xmlns:p14="http://schemas.microsoft.com/office/powerpoint/2010/main" val="216446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VLOOKUP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VLOOKUP() accepts a value, looks the value up in a vertical lookup table, and returns the result.</a:t>
            </a:r>
          </a:p>
          <a:p>
            <a:r>
              <a:rPr lang="en-US" dirty="0"/>
              <a:t>It’s useful for finding paired values.</a:t>
            </a:r>
          </a:p>
          <a:p>
            <a:pPr lvl="1"/>
            <a:r>
              <a:rPr lang="en-US" dirty="0"/>
              <a:t>e.g., find postal abbreviation based on state name</a:t>
            </a:r>
          </a:p>
          <a:p>
            <a:r>
              <a:rPr lang="en-US" dirty="0"/>
              <a:t>Syntax: </a:t>
            </a:r>
            <a:r>
              <a:rPr lang="en-US" dirty="0">
                <a:latin typeface="Consolas" panose="020B0609020204030204" pitchFamily="49" charset="0"/>
              </a:rPr>
              <a:t>VLOOKUP(</a:t>
            </a:r>
            <a:r>
              <a:rPr lang="en-US" dirty="0" err="1">
                <a:latin typeface="Consolas" panose="020B0609020204030204" pitchFamily="49" charset="0"/>
              </a:rPr>
              <a:t>lookup_val</a:t>
            </a:r>
            <a:r>
              <a:rPr lang="en-US" dirty="0">
                <a:latin typeface="Consolas" panose="020B0609020204030204" pitchFamily="49" charset="0"/>
              </a:rPr>
              <a:t>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table_arr,col_index</a:t>
            </a:r>
            <a:r>
              <a:rPr lang="en-US" dirty="0">
                <a:latin typeface="Consolas" panose="020B0609020204030204" pitchFamily="49" charset="0"/>
              </a:rPr>
              <a:t>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range_lookup</a:t>
            </a:r>
            <a:r>
              <a:rPr lang="en-US" dirty="0"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97600" y="2147557"/>
            <a:ext cx="5384800" cy="28676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957B9-28CC-4A10-97C0-6E6838CD9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3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VLOOKUP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Function Arguments dialog box, set the following values:</a:t>
            </a:r>
          </a:p>
          <a:p>
            <a:pPr lvl="1"/>
            <a:r>
              <a:rPr lang="en-US" sz="2200" i="1" dirty="0" err="1"/>
              <a:t>Lookup_value</a:t>
            </a:r>
            <a:r>
              <a:rPr lang="en-US" sz="2200" dirty="0"/>
              <a:t>: Value to search in table</a:t>
            </a:r>
            <a:endParaRPr lang="en-US" sz="2200" b="1" dirty="0"/>
          </a:p>
          <a:p>
            <a:pPr lvl="1"/>
            <a:r>
              <a:rPr lang="en-US" sz="2200" dirty="0" err="1"/>
              <a:t>Table_array</a:t>
            </a:r>
            <a:r>
              <a:rPr lang="en-US" sz="2200" dirty="0"/>
              <a:t>: table of values</a:t>
            </a:r>
            <a:endParaRPr lang="en-US" sz="2200" b="1" dirty="0"/>
          </a:p>
          <a:p>
            <a:pPr lvl="1"/>
            <a:r>
              <a:rPr lang="en-US" sz="2200" i="1" dirty="0" err="1"/>
              <a:t>Col_index_num</a:t>
            </a:r>
            <a:r>
              <a:rPr lang="en-US" sz="2200" dirty="0"/>
              <a:t>: which column to return information</a:t>
            </a:r>
            <a:endParaRPr lang="en-US" sz="2200" b="1" dirty="0"/>
          </a:p>
          <a:p>
            <a:pPr lvl="1"/>
            <a:r>
              <a:rPr lang="en-US" sz="2200" dirty="0" err="1"/>
              <a:t>Range_lookup</a:t>
            </a:r>
            <a:r>
              <a:rPr lang="en-US" sz="2200" dirty="0"/>
              <a:t>: used to determine exact or close match</a:t>
            </a: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F0CB0-9ED1-4452-9B1D-F960F571B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88614B-CA6E-475E-B1AB-55D360D7F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84608"/>
            <a:ext cx="5384800" cy="2993583"/>
          </a:xfrm>
        </p:spPr>
      </p:pic>
    </p:spTree>
    <p:extLst>
      <p:ext uri="{BB962C8B-B14F-4D97-AF65-F5344CB8AC3E}">
        <p14:creationId xmlns:p14="http://schemas.microsoft.com/office/powerpoint/2010/main" val="389107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PMT() function calculates loan payments based on constant payment amounts and a constant interest rate.</a:t>
            </a:r>
          </a:p>
          <a:p>
            <a:r>
              <a:rPr lang="en-US" dirty="0"/>
              <a:t>Syntax: </a:t>
            </a:r>
            <a:r>
              <a:rPr lang="en-US" dirty="0">
                <a:latin typeface="Consolas" panose="020B0609020204030204" pitchFamily="49" charset="0"/>
              </a:rPr>
              <a:t>=PMT(rate, </a:t>
            </a:r>
            <a:r>
              <a:rPr lang="en-US" dirty="0" err="1">
                <a:latin typeface="Consolas" panose="020B0609020204030204" pitchFamily="49" charset="0"/>
              </a:rPr>
              <a:t>nper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pv</a:t>
            </a:r>
            <a:r>
              <a:rPr lang="en-US" dirty="0">
                <a:latin typeface="Consolas" panose="020B0609020204030204" pitchFamily="49" charset="0"/>
              </a:rPr>
              <a:t>, [</a:t>
            </a:r>
            <a:r>
              <a:rPr lang="en-US" dirty="0" err="1">
                <a:latin typeface="Consolas" panose="020B0609020204030204" pitchFamily="49" charset="0"/>
              </a:rPr>
              <a:t>fv</a:t>
            </a:r>
            <a:r>
              <a:rPr lang="en-US" dirty="0">
                <a:latin typeface="Consolas" panose="020B0609020204030204" pitchFamily="49" charset="0"/>
              </a:rPr>
              <a:t>], [type])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97600" y="2120704"/>
            <a:ext cx="5384800" cy="29213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2529-8737-4750-B0C5-A897B7810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02589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573</ap:TotalTime>
  <ap:Words>589</ap:Words>
  <ap:Application>Microsoft Office PowerPoint</ap:Application>
  <ap:PresentationFormat>Widescreen</ap:PresentationFormat>
  <ap:Paragraphs>77</ap:Paragraphs>
  <ap:Slides>15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ap:HeadingPairs>
  <ap:TitlesOfParts>
    <vt:vector baseType="lpstr" size="20">
      <vt:lpstr>Arial</vt:lpstr>
      <vt:lpstr>Calibri</vt:lpstr>
      <vt:lpstr>Consolas</vt:lpstr>
      <vt:lpstr>CS101 Theme - Gold Variant</vt:lpstr>
      <vt:lpstr>CS101 Theme - Blue Variant</vt:lpstr>
      <vt:lpstr>Excel: Formulas &amp; Functions III Participation Project</vt:lpstr>
      <vt:lpstr>Topics Covered</vt:lpstr>
      <vt:lpstr>SUMIF Function</vt:lpstr>
      <vt:lpstr>Use the SUMIF Function</vt:lpstr>
      <vt:lpstr>AVERAGEIF Function</vt:lpstr>
      <vt:lpstr>Use the AVERAGEIF Function</vt:lpstr>
      <vt:lpstr>VLOOKUP Function</vt:lpstr>
      <vt:lpstr>Use the VLOOKUP Function</vt:lpstr>
      <vt:lpstr>PMT Function</vt:lpstr>
      <vt:lpstr>Use the PMT Function</vt:lpstr>
      <vt:lpstr>FV Function</vt:lpstr>
      <vt:lpstr>Use the FV Function</vt:lpstr>
      <vt:lpstr>CONCATENATE Function</vt:lpstr>
      <vt:lpstr>Use the CONCATENATE Function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Formulas &amp; Functions III Participation Project</dc:title>
  <dc:creator>Computer Science 101</dc:creator>
  <lastModifiedBy>Brian Powell</lastModifiedBy>
  <revision>34</revision>
  <dcterms:created xsi:type="dcterms:W3CDTF">2018-01-04T16:35:45.0000000Z</dcterms:created>
  <dcterms:modified xsi:type="dcterms:W3CDTF">2018-09-20T20:21:09.0000000Z</dcterms:modified>
</coreProperties>
</file>