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7"/>
  </p:notesMasterIdLst>
  <p:sldIdLst>
    <p:sldId id="256" r:id="rId3"/>
    <p:sldId id="334" r:id="rId4"/>
    <p:sldId id="337" r:id="rId5"/>
    <p:sldId id="338" r:id="rId6"/>
    <p:sldId id="339" r:id="rId7"/>
    <p:sldId id="340" r:id="rId8"/>
    <p:sldId id="341" r:id="rId9"/>
    <p:sldId id="342" r:id="rId10"/>
    <p:sldId id="346" r:id="rId11"/>
    <p:sldId id="343" r:id="rId12"/>
    <p:sldId id="344" r:id="rId13"/>
    <p:sldId id="345" r:id="rId14"/>
    <p:sldId id="347" r:id="rId15"/>
    <p:sldId id="33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E2E53-F00A-4EE4-8236-23AC7EA51C2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EBA9E-BD4C-458A-9501-94F3E733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Word: References &amp; Workflow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Lewis Carroll Problem</a:t>
            </a:r>
          </a:p>
          <a:p>
            <a:r>
              <a:rPr lang="en-US" dirty="0"/>
              <a:t>McAlpine Locks &amp; Dam Problem</a:t>
            </a:r>
          </a:p>
          <a:p>
            <a:r>
              <a:rPr lang="en-US" dirty="0"/>
              <a:t>US 1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a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bibliography displays a list of all the document’s citations.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Position the cursor where the bibliography will be added.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References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Citations &amp; Bibliography </a:t>
            </a:r>
            <a:r>
              <a:rPr lang="en-US" sz="2400" dirty="0"/>
              <a:t>section, click the </a:t>
            </a:r>
            <a:r>
              <a:rPr lang="en-US" sz="2400" b="1" u="sng" dirty="0"/>
              <a:t>Bibliography</a:t>
            </a:r>
            <a:r>
              <a:rPr lang="en-US" sz="2400" b="1" dirty="0"/>
              <a:t> </a:t>
            </a:r>
            <a:r>
              <a:rPr lang="en-US" sz="2400" dirty="0"/>
              <a:t>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the type of bibliography from the list.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E8B5B-6D30-4725-942E-824DABE911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5BDF84E9-7084-44F7-953C-7FC686027E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9901"/>
            <a:ext cx="5384800" cy="3822997"/>
          </a:xfrm>
        </p:spPr>
      </p:pic>
    </p:spTree>
    <p:extLst>
      <p:ext uri="{BB962C8B-B14F-4D97-AF65-F5344CB8AC3E}">
        <p14:creationId xmlns:p14="http://schemas.microsoft.com/office/powerpoint/2010/main" val="13491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Tracking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The Track Changes feature records edits made to a document. They can later be accepted or rejected.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Review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Tracking</a:t>
            </a:r>
            <a:r>
              <a:rPr lang="en-US" sz="2400" dirty="0"/>
              <a:t> section, Click the </a:t>
            </a:r>
            <a:r>
              <a:rPr lang="en-US" sz="2400" b="1" u="sng" dirty="0"/>
              <a:t>Track Changes</a:t>
            </a:r>
            <a:r>
              <a:rPr lang="en-US" sz="2400" b="1" dirty="0"/>
              <a:t> </a:t>
            </a:r>
            <a:r>
              <a:rPr lang="en-US" sz="2400" dirty="0"/>
              <a:t>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Track Changes</a:t>
            </a:r>
            <a:r>
              <a:rPr lang="en-US" sz="2400" dirty="0"/>
              <a:t> from the list to start tracking. Choose what type of change markup should be displayed.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Repeat this process to later stop tracking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EDE2F-EFEB-462E-AEE9-EEE13D5F4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4E30E55-4CBE-42A8-BD73-DCF7710354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62100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156820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E9A0-CEF0-4369-85C5-A8BA01FE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Tracked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E119-D81A-4948-9237-0BAF4C68E0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Reviewing changes allows users to accept or reject (undo) previously made changes.</a:t>
            </a:r>
          </a:p>
          <a:p>
            <a:endParaRPr lang="en-US" dirty="0"/>
          </a:p>
          <a:p>
            <a:r>
              <a:rPr lang="en-US" dirty="0"/>
              <a:t>Go to the </a:t>
            </a:r>
            <a:r>
              <a:rPr lang="en-US" b="1" dirty="0"/>
              <a:t>Review</a:t>
            </a:r>
            <a:r>
              <a:rPr lang="en-US" dirty="0"/>
              <a:t> ribbon.</a:t>
            </a:r>
          </a:p>
          <a:p>
            <a:r>
              <a:rPr lang="en-US" dirty="0"/>
              <a:t>In the </a:t>
            </a:r>
            <a:r>
              <a:rPr lang="en-US" b="1" dirty="0"/>
              <a:t>Changes</a:t>
            </a:r>
            <a:r>
              <a:rPr lang="en-US" dirty="0"/>
              <a:t> section, look at the </a:t>
            </a:r>
            <a:r>
              <a:rPr lang="en-US" b="1" u="sng" dirty="0"/>
              <a:t>Accept</a:t>
            </a:r>
            <a:r>
              <a:rPr lang="en-US" dirty="0"/>
              <a:t> and </a:t>
            </a:r>
            <a:r>
              <a:rPr lang="en-US" b="1" u="sng" dirty="0"/>
              <a:t>Reject </a:t>
            </a:r>
            <a:r>
              <a:rPr lang="en-US" dirty="0"/>
              <a:t>menu options. Users can go through changes one-by-one (</a:t>
            </a:r>
            <a:r>
              <a:rPr lang="en-US" b="1" u="sng" dirty="0"/>
              <a:t>Accept and Move to Next</a:t>
            </a:r>
            <a:r>
              <a:rPr lang="en-US" dirty="0"/>
              <a:t>), </a:t>
            </a:r>
            <a:r>
              <a:rPr lang="en-US" b="1" u="sng" dirty="0"/>
              <a:t>Accept All Changes</a:t>
            </a:r>
            <a:r>
              <a:rPr lang="en-US" dirty="0"/>
              <a:t>, or other choices.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D6D4FE-0BBF-4C11-8409-2B86D30DF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62100"/>
            <a:ext cx="5384800" cy="40386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F5A21-EA73-4EA3-A6C9-7F3639215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4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0698-70BC-49C1-BA43-77AE640F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Document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F920A-C3B1-4260-A00E-D6B5065C8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Compare tool shows differences between two files.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Review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u="sng" dirty="0"/>
              <a:t>Compare</a:t>
            </a:r>
            <a:r>
              <a:rPr lang="en-US" dirty="0"/>
              <a:t> menu, choose the </a:t>
            </a:r>
            <a:r>
              <a:rPr lang="en-US" b="1" u="sng" dirty="0"/>
              <a:t>Compare</a:t>
            </a:r>
            <a:r>
              <a:rPr lang="en-US" dirty="0"/>
              <a:t> option.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dialog box, choose the original and revised documents. Click </a:t>
            </a:r>
            <a:r>
              <a:rPr lang="en-US" b="1" u="sng" dirty="0"/>
              <a:t>OK.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third document will be creating with legal blackline to show the changes made between the </a:t>
            </a:r>
            <a:r>
              <a:rPr lang="en-US"/>
              <a:t>two versions.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455F13-DF9A-4E66-BF61-30FE2B136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61931-15B0-4D29-978F-8B6999746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2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Insert a table of contents</a:t>
            </a:r>
          </a:p>
          <a:p>
            <a:pPr fontAlgn="base"/>
            <a:r>
              <a:rPr lang="en-US" sz="2400" dirty="0"/>
              <a:t>Insert endnotes and footnotes</a:t>
            </a:r>
          </a:p>
          <a:p>
            <a:pPr fontAlgn="base"/>
            <a:r>
              <a:rPr lang="en-US" sz="2400" dirty="0"/>
              <a:t>Add captions</a:t>
            </a:r>
          </a:p>
          <a:p>
            <a:pPr fontAlgn="base"/>
            <a:r>
              <a:rPr lang="en-US" sz="2400" dirty="0"/>
              <a:t>Use cross-references</a:t>
            </a:r>
          </a:p>
          <a:p>
            <a:pPr fontAlgn="base"/>
            <a:r>
              <a:rPr lang="en-US" sz="2400" dirty="0"/>
              <a:t>Manage and insert citations</a:t>
            </a:r>
          </a:p>
          <a:p>
            <a:pPr fontAlgn="base"/>
            <a:r>
              <a:rPr lang="en-US" sz="2400" dirty="0"/>
              <a:t>Insert a bibliography</a:t>
            </a:r>
          </a:p>
          <a:p>
            <a:pPr fontAlgn="base"/>
            <a:r>
              <a:rPr lang="en-US" sz="2400" dirty="0"/>
              <a:t>Enable tracking of changes</a:t>
            </a:r>
          </a:p>
          <a:p>
            <a:pPr fontAlgn="base"/>
            <a:r>
              <a:rPr lang="en-US" sz="2400" dirty="0"/>
              <a:t>Review tracked changes</a:t>
            </a:r>
          </a:p>
          <a:p>
            <a:pPr fontAlgn="base"/>
            <a:r>
              <a:rPr lang="en-US" sz="2400" dirty="0"/>
              <a:t>Compare document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BD19D-21A8-4EF4-9E5D-73D41D5A1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29958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a 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Tables of Contents allow people to easily find sections in documents.</a:t>
            </a:r>
          </a:p>
          <a:p>
            <a:r>
              <a:rPr lang="en-US" sz="2400" dirty="0"/>
              <a:t>Listed items in TOCs are based on headings in the document.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References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Table of Contents </a:t>
            </a:r>
            <a:r>
              <a:rPr lang="en-US" sz="2400" dirty="0"/>
              <a:t>section, click the </a:t>
            </a:r>
            <a:r>
              <a:rPr lang="en-US" sz="2400" b="1" u="sng" dirty="0"/>
              <a:t>Table of Contents</a:t>
            </a:r>
            <a:r>
              <a:rPr lang="en-US" sz="2400" dirty="0"/>
              <a:t>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the table of contents style you wish to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FF145-AA38-4CD2-94B2-137ED00E5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73F9B5D-1C14-441B-8106-C6955289FC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32817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Footnotes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Footnotes appear at the bottom of a page and are used to provide additional detail without interrupting the flow of the document.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References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Footnotes</a:t>
            </a:r>
            <a:r>
              <a:rPr lang="en-US" sz="2400" dirty="0"/>
              <a:t> section, click the </a:t>
            </a:r>
            <a:r>
              <a:rPr lang="en-US" sz="2400" b="1" u="sng" dirty="0"/>
              <a:t>Insert Footnote</a:t>
            </a:r>
            <a:r>
              <a:rPr lang="en-US" sz="2400" b="1" dirty="0"/>
              <a:t> </a:t>
            </a:r>
            <a:r>
              <a:rPr lang="en-US" sz="2400" dirty="0"/>
              <a:t>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Type-in text with the footnote at the bottom of page.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5E2AC-2FFF-4C06-9FDD-B96DCB632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03BF4DD-21D7-4C9E-8851-D0E763BFC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9901"/>
            <a:ext cx="5384800" cy="3822997"/>
          </a:xfrm>
        </p:spPr>
      </p:pic>
    </p:spTree>
    <p:extLst>
      <p:ext uri="{BB962C8B-B14F-4D97-AF65-F5344CB8AC3E}">
        <p14:creationId xmlns:p14="http://schemas.microsoft.com/office/powerpoint/2010/main" val="84914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Endnotes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Endnotes are similar to footnotes but appear at the end of a document.</a:t>
            </a:r>
          </a:p>
          <a:p>
            <a:r>
              <a:rPr lang="en-US" sz="2400" dirty="0"/>
              <a:t>Some fields favor one style over the other.</a:t>
            </a:r>
          </a:p>
          <a:p>
            <a:endParaRPr lang="en-US" sz="2400" dirty="0"/>
          </a:p>
          <a:p>
            <a:r>
              <a:rPr lang="en-US" sz="2400" dirty="0"/>
              <a:t>Go to the </a:t>
            </a:r>
            <a:r>
              <a:rPr lang="en-US" sz="2400" b="1" dirty="0"/>
              <a:t>References</a:t>
            </a:r>
            <a:r>
              <a:rPr lang="en-US" sz="2400" dirty="0"/>
              <a:t> ribbon.</a:t>
            </a:r>
          </a:p>
          <a:p>
            <a:r>
              <a:rPr lang="en-US" sz="2400" dirty="0"/>
              <a:t>In the </a:t>
            </a:r>
            <a:r>
              <a:rPr lang="en-US" sz="2400" b="1" dirty="0"/>
              <a:t>Footnotes</a:t>
            </a:r>
            <a:r>
              <a:rPr lang="en-US" sz="2400" dirty="0"/>
              <a:t> section, click the </a:t>
            </a:r>
            <a:r>
              <a:rPr lang="en-US" sz="2400" b="1" u="sng" dirty="0"/>
              <a:t>Insert Endnote</a:t>
            </a:r>
            <a:r>
              <a:rPr lang="en-US" sz="2400" b="1" dirty="0"/>
              <a:t> </a:t>
            </a:r>
            <a:r>
              <a:rPr lang="en-US" sz="2400" dirty="0"/>
              <a:t>button.</a:t>
            </a:r>
          </a:p>
          <a:p>
            <a:r>
              <a:rPr lang="en-US" sz="2400" dirty="0"/>
              <a:t>Type-in text with the endnote at the end of the document.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5E008-CC4F-49A2-B904-AFBA0DC78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09F4F4-3DED-410A-B326-FCA5C94818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50540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 Captions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Captions label images, tables, and figures.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the item being captioned.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References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Captions section, click the </a:t>
            </a:r>
            <a:r>
              <a:rPr lang="en-US" sz="2400" b="1" u="sng" dirty="0"/>
              <a:t>Insert Caption</a:t>
            </a:r>
            <a:r>
              <a:rPr lang="en-US" sz="2400" b="1" dirty="0"/>
              <a:t> </a:t>
            </a:r>
            <a:r>
              <a:rPr lang="en-US" sz="2400" dirty="0"/>
              <a:t>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Caption dialog box, select the label type (e.g., Figure, Table).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Type-in the caption text.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A3A06-D67F-42A9-A014-28D735DEF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F34A43-8C4A-40F8-A9B9-ED7691E9AF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61990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Use Cross-references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Cross-references link to captioned figures/tables and document sections.</a:t>
            </a:r>
          </a:p>
          <a:p>
            <a:r>
              <a:rPr lang="en-US" sz="2400" dirty="0"/>
              <a:t>Cross-reference labels automatically update if caption item’s number changes.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Place cursor where cross-reference goes.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the </a:t>
            </a:r>
            <a:r>
              <a:rPr lang="en-US" sz="2400" b="1" dirty="0"/>
              <a:t>References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Captions</a:t>
            </a:r>
            <a:r>
              <a:rPr lang="en-US" sz="2400" dirty="0"/>
              <a:t> section, click the </a:t>
            </a:r>
            <a:r>
              <a:rPr lang="en-US" sz="2400" b="1" u="sng" dirty="0"/>
              <a:t>Insert Cross-reference </a:t>
            </a:r>
            <a:r>
              <a:rPr lang="en-US" sz="2400" dirty="0"/>
              <a:t>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dialog box, select the reference type. Normally, insert reference to only the label and number.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Insert</a:t>
            </a:r>
            <a:r>
              <a:rPr lang="en-US" sz="2400" dirty="0"/>
              <a:t> button.</a:t>
            </a:r>
            <a:endParaRPr lang="en-US" sz="2400" u="sng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6147C-8A87-4407-B2D6-78449B354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9EF1A0A-D4AF-4F50-9519-6CB497818D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08079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Citation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Word’s built-in reference tools can generate APA, MLA, and other citation types. 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References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Manage Sources </a:t>
            </a:r>
            <a:r>
              <a:rPr lang="en-US" sz="2400" dirty="0"/>
              <a:t>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Source Manager dialog box, click the </a:t>
            </a:r>
            <a:r>
              <a:rPr lang="en-US" sz="2400" b="1" u="sng" dirty="0"/>
              <a:t>New</a:t>
            </a:r>
            <a:r>
              <a:rPr lang="en-US" sz="2400" dirty="0"/>
              <a:t> button to add a new source.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Choose the </a:t>
            </a:r>
            <a:r>
              <a:rPr lang="en-US" sz="2400" i="1" dirty="0"/>
              <a:t>Type of Source</a:t>
            </a:r>
            <a:r>
              <a:rPr lang="en-US" sz="2400" dirty="0"/>
              <a:t>, then specify the appropriate fields for each source. Click </a:t>
            </a:r>
            <a:r>
              <a:rPr lang="en-US" sz="2400" b="1" u="sng" dirty="0"/>
              <a:t>OK</a:t>
            </a:r>
            <a:r>
              <a:rPr lang="en-US" sz="2400" dirty="0"/>
              <a:t> when done and repeat Steps 3-4 as needed.</a:t>
            </a:r>
            <a:endParaRPr lang="en-US" sz="24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7D00D-F142-4488-BC62-299123B20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282477E-A9A8-4CF5-AC0D-356CD127B9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77220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7ED1-98EE-405D-9D25-A4693E99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DA598-7381-46D2-889E-443057EE87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Position the cursor where the citation is to be added.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References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Insert Citation</a:t>
            </a:r>
            <a:r>
              <a:rPr lang="en-US" dirty="0"/>
              <a:t> button and select the citation to insert.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051CA-59C6-4EDB-A40B-046E20343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3D5E3A1-699D-4228-AF73-33FE1D298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271309998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424</ap:TotalTime>
  <ap:Words>706</ap:Words>
  <ap:Application>Microsoft Office PowerPoint</ap:Application>
  <ap:PresentationFormat>Widescreen</ap:PresentationFormat>
  <ap:Paragraphs>102</ap:Paragraphs>
  <ap:Slides>14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ap:HeadingPairs>
  <ap:TitlesOfParts>
    <vt:vector baseType="lpstr" size="18">
      <vt:lpstr>Arial</vt:lpstr>
      <vt:lpstr>Calibri</vt:lpstr>
      <vt:lpstr>CS101 Theme - Gold Variant</vt:lpstr>
      <vt:lpstr>CS101 Theme - Blue Variant</vt:lpstr>
      <vt:lpstr>Word: References &amp; Workflow Participation Project</vt:lpstr>
      <vt:lpstr>Topics Covered</vt:lpstr>
      <vt:lpstr>Insert a Table of Contents</vt:lpstr>
      <vt:lpstr>Insert Footnotes</vt:lpstr>
      <vt:lpstr>Insert Endnotes</vt:lpstr>
      <vt:lpstr>Add Captions</vt:lpstr>
      <vt:lpstr>Use Cross-references</vt:lpstr>
      <vt:lpstr>Manage Citation Sources</vt:lpstr>
      <vt:lpstr>Insert citations</vt:lpstr>
      <vt:lpstr>Insert a Bibliography</vt:lpstr>
      <vt:lpstr>Enable Tracking of Changes</vt:lpstr>
      <vt:lpstr>Review Tracked Changes</vt:lpstr>
      <vt:lpstr>Compare Document differences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References &amp; Workflow Participation Project</dc:title>
  <dc:creator>Computer Science 101</dc:creator>
  <lastModifiedBy>Brian Powell</lastModifiedBy>
  <revision>204</revision>
  <dcterms:created xsi:type="dcterms:W3CDTF">2018-01-04T17:28:40.0000000Z</dcterms:created>
  <dcterms:modified xsi:type="dcterms:W3CDTF">2018-09-20T22:41:14.0000000Z</dcterms:modified>
</coreProperties>
</file>