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6" r:id="rId4"/>
  </p:sldMasterIdLst>
  <p:notesMasterIdLst>
    <p:notesMasterId r:id="rId31"/>
  </p:notesMasterIdLst>
  <p:sldIdLst>
    <p:sldId id="256" r:id="rId5"/>
    <p:sldId id="257" r:id="rId6"/>
    <p:sldId id="300" r:id="rId7"/>
    <p:sldId id="301" r:id="rId8"/>
    <p:sldId id="304" r:id="rId9"/>
    <p:sldId id="315" r:id="rId10"/>
    <p:sldId id="299" r:id="rId11"/>
    <p:sldId id="278" r:id="rId12"/>
    <p:sldId id="316" r:id="rId13"/>
    <p:sldId id="259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95" r:id="rId25"/>
    <p:sldId id="296" r:id="rId26"/>
    <p:sldId id="297" r:id="rId27"/>
    <p:sldId id="314" r:id="rId28"/>
    <p:sldId id="298" r:id="rId29"/>
    <p:sldId id="27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F3B8F2-94E2-4ECD-850A-9042136377A2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8828E5-0967-44B8-AA00-DAC7FBE7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CountyLeadership</a:t>
            </a:r>
            <a:r>
              <a:rPr lang="en-US" dirty="0"/>
              <a:t> table shown here was created for illustration purposes. It does not exist in the actual Participation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28E5-0967-44B8-AA00-DAC7FBE73E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8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55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54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89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0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79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98B11C-5879-4118-A2A7-D1A67B33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2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06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74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89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43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42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4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65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039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74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4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73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76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3764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98B11C-5879-4118-A2A7-D1A67B33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01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02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82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47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23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59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14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2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986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Access: Fields and Keys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3430-AC28-4C7D-A77E-488C755F1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relationship is how a record in one table is connected to another.</a:t>
            </a:r>
          </a:p>
          <a:p>
            <a:r>
              <a:rPr lang="en-US" dirty="0"/>
              <a:t>There are three types of table relationships:</a:t>
            </a:r>
          </a:p>
          <a:p>
            <a:pPr lvl="1"/>
            <a:r>
              <a:rPr lang="en-US" sz="2000" dirty="0"/>
              <a:t>1-to-many (most common)</a:t>
            </a:r>
          </a:p>
          <a:p>
            <a:pPr lvl="1"/>
            <a:r>
              <a:rPr lang="en-US" sz="2000" dirty="0"/>
              <a:t>1-to-1</a:t>
            </a:r>
          </a:p>
          <a:p>
            <a:pPr lvl="1"/>
            <a:r>
              <a:rPr lang="en-US" sz="2000" dirty="0"/>
              <a:t>Many-to-many (uncommon)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32B0-93FA-4C2C-9C80-4727F1D25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E0B601-9B87-4045-A1E5-533DA09F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2E71F77-7D2E-4A6F-AED7-FB974EE66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74370"/>
            <a:ext cx="5384800" cy="2814060"/>
          </a:xfrm>
        </p:spPr>
      </p:pic>
    </p:spTree>
    <p:extLst>
      <p:ext uri="{BB962C8B-B14F-4D97-AF65-F5344CB8AC3E}">
        <p14:creationId xmlns:p14="http://schemas.microsoft.com/office/powerpoint/2010/main" val="347628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CD73-91B4-4B2A-B16F-833A05FD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D19EB-3F18-4A61-A1AB-B08AAFEE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order for your database to work effectively, you must build relationships to tie together the data in different tables.</a:t>
            </a:r>
          </a:p>
          <a:p>
            <a:r>
              <a:rPr lang="en-US" dirty="0"/>
              <a:t>In 99% of cases:</a:t>
            </a:r>
          </a:p>
          <a:p>
            <a:pPr lvl="1"/>
            <a:r>
              <a:rPr lang="en-US" dirty="0"/>
              <a:t>There will be no tables that are isolated without any relationships</a:t>
            </a:r>
          </a:p>
          <a:p>
            <a:pPr lvl="1"/>
            <a:r>
              <a:rPr lang="en-US" dirty="0"/>
              <a:t>The tables will form a connected graph, where you can follow relationships to get from any table to any other table</a:t>
            </a:r>
          </a:p>
          <a:p>
            <a:pPr lvl="1"/>
            <a:r>
              <a:rPr lang="en-US" i="1" dirty="0" err="1"/>
              <a:t>AnalysisQuestions</a:t>
            </a:r>
            <a:r>
              <a:rPr lang="en-US" dirty="0"/>
              <a:t> is an exception; since it’s not related to the project data, there should be no relationships to this table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32543-4E94-4319-90EA-B51528FA7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EDEE-5CED-4F97-AAF6-0423DA18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BE73-48C7-44E4-BCAA-0DA4F09DD3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by looking at tables that have a single primary key.</a:t>
            </a:r>
          </a:p>
          <a:p>
            <a:pPr marL="914400" lvl="1" indent="-514350"/>
            <a:r>
              <a:rPr lang="en-US" dirty="0"/>
              <a:t>We’ll pick the </a:t>
            </a:r>
            <a:r>
              <a:rPr lang="en-US" i="1" dirty="0"/>
              <a:t>Counties</a:t>
            </a:r>
            <a:r>
              <a:rPr lang="en-US" dirty="0"/>
              <a:t> table and its Counties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what other tables contain corresponding fields.</a:t>
            </a:r>
          </a:p>
          <a:p>
            <a:pPr marL="914400" lvl="1" indent="-514350"/>
            <a:r>
              <a:rPr lang="en-US" dirty="0"/>
              <a:t>There are also Counties fields with the same data in </a:t>
            </a:r>
            <a:r>
              <a:rPr lang="en-US" i="1" dirty="0"/>
              <a:t>Schools</a:t>
            </a:r>
            <a:r>
              <a:rPr lang="en-US" dirty="0"/>
              <a:t>, </a:t>
            </a:r>
            <a:r>
              <a:rPr lang="en-US" i="1" dirty="0" err="1"/>
              <a:t>AnnualStatistics</a:t>
            </a:r>
            <a:r>
              <a:rPr lang="en-US" dirty="0"/>
              <a:t>, and </a:t>
            </a:r>
            <a:r>
              <a:rPr lang="en-US" i="1" dirty="0"/>
              <a:t>Dropouts</a:t>
            </a:r>
            <a:r>
              <a:rPr lang="en-US" dirty="0"/>
              <a:t> tables.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0BB70-F2B3-4FFF-9D33-396ED219B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70896BF-1CB6-4E80-B1F1-0321F9FE4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</p:spTree>
    <p:extLst>
      <p:ext uri="{BB962C8B-B14F-4D97-AF65-F5344CB8AC3E}">
        <p14:creationId xmlns:p14="http://schemas.microsoft.com/office/powerpoint/2010/main" val="375171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9972-64EB-47C0-B0A9-06B0F8B8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C119-E28C-46E2-8A93-AB5A0C9598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If another table’s version of the key field appears to be a parent of this field, create a relationship to it.</a:t>
            </a:r>
          </a:p>
          <a:p>
            <a:pPr marL="914400" lvl="1" indent="-514350"/>
            <a:r>
              <a:rPr lang="en-US" dirty="0"/>
              <a:t>Here, the </a:t>
            </a:r>
            <a:r>
              <a:rPr lang="en-US" i="1" dirty="0"/>
              <a:t>Counties</a:t>
            </a:r>
            <a:r>
              <a:rPr lang="en-US" dirty="0"/>
              <a:t> table is logically the parent for the County field. We do not want to create any other relationships at this stage.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5C1A4-8039-4799-82C5-640B13831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4B6DC86-2B79-42EC-93CD-785B310E6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</p:spTree>
    <p:extLst>
      <p:ext uri="{BB962C8B-B14F-4D97-AF65-F5344CB8AC3E}">
        <p14:creationId xmlns:p14="http://schemas.microsoft.com/office/powerpoint/2010/main" val="372434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9D98-0133-47FF-A39C-4BCAFD98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2826-105C-4B9B-926F-47E9D2F98F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Next, look to see if the current table is the parent of the fields in the other tables. Create relationships to those fields.</a:t>
            </a:r>
          </a:p>
          <a:p>
            <a:pPr marL="914400" lvl="1" indent="-514350"/>
            <a:r>
              <a:rPr lang="en-US" dirty="0"/>
              <a:t>Here, we will create relationships between the County fields in </a:t>
            </a:r>
            <a:r>
              <a:rPr lang="en-US" i="1" dirty="0"/>
              <a:t>Counties</a:t>
            </a:r>
            <a:r>
              <a:rPr lang="en-US" dirty="0"/>
              <a:t> with </a:t>
            </a:r>
            <a:r>
              <a:rPr lang="en-US" i="1" dirty="0"/>
              <a:t>Schools</a:t>
            </a:r>
            <a:r>
              <a:rPr lang="en-US" dirty="0"/>
              <a:t>, </a:t>
            </a:r>
            <a:r>
              <a:rPr lang="en-US" i="1" dirty="0" err="1"/>
              <a:t>AnnualStatistics</a:t>
            </a:r>
            <a:r>
              <a:rPr lang="en-US" dirty="0"/>
              <a:t>, and </a:t>
            </a:r>
            <a:r>
              <a:rPr lang="en-US" i="1" dirty="0"/>
              <a:t>Dropouts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A12568-7610-449E-B237-2CADF35F8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81995-F829-4550-87CF-010D3A93E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3A0F-6DBD-4A69-8FCC-BC5761D4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DE3B-5BC7-4352-AD7D-53C077D465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Next, we will look at the </a:t>
            </a:r>
            <a:r>
              <a:rPr lang="en-US" i="1" dirty="0" err="1"/>
              <a:t>SchoolTypes</a:t>
            </a:r>
            <a:r>
              <a:rPr lang="en-US" dirty="0"/>
              <a:t> table and its </a:t>
            </a:r>
            <a:r>
              <a:rPr lang="en-US" dirty="0" err="1"/>
              <a:t>SchoolTypeAbbrv</a:t>
            </a:r>
            <a:r>
              <a:rPr lang="en-US" dirty="0"/>
              <a:t> field.</a:t>
            </a:r>
          </a:p>
          <a:p>
            <a:pPr lvl="1"/>
            <a:r>
              <a:rPr lang="en-US" dirty="0"/>
              <a:t>Also appears in </a:t>
            </a:r>
            <a:r>
              <a:rPr lang="en-US" i="1" dirty="0"/>
              <a:t>Schools</a:t>
            </a:r>
            <a:r>
              <a:rPr lang="en-US" dirty="0"/>
              <a:t> table, where it is not a key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Since </a:t>
            </a:r>
            <a:r>
              <a:rPr lang="en-US" i="1" dirty="0" err="1"/>
              <a:t>SchoolTypes</a:t>
            </a:r>
            <a:r>
              <a:rPr lang="en-US" dirty="0"/>
              <a:t> is the only place where this field is a key, it has no other parent.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Create a relationship to its child in the </a:t>
            </a:r>
            <a:r>
              <a:rPr lang="en-US" i="1" dirty="0"/>
              <a:t>Schools</a:t>
            </a:r>
            <a:r>
              <a:rPr lang="en-US" dirty="0"/>
              <a:t> table.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855BD5-47D0-4D34-B014-0E237692C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8244E-7325-4136-B671-5B7CF5128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0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0413-7B15-4801-89BB-6C1810F4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263B-1FCE-4A06-A187-99E45F894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The </a:t>
            </a:r>
            <a:r>
              <a:rPr lang="en-US" i="1" dirty="0" err="1"/>
              <a:t>AnnualStatistics</a:t>
            </a:r>
            <a:r>
              <a:rPr lang="en-US" dirty="0"/>
              <a:t> table is the only other table with a primary key. Its key, </a:t>
            </a:r>
            <a:r>
              <a:rPr lang="en-US" dirty="0" err="1"/>
              <a:t>SchoolStatisticsID</a:t>
            </a:r>
            <a:r>
              <a:rPr lang="en-US" dirty="0"/>
              <a:t>, appears nowhere else.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78CE2B-AA79-4659-AB75-E1F571212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B71D1-47E0-4A97-B12F-388985816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2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E398-1947-40AE-9127-6351D3AA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DF18-71DA-4651-BE24-6C09208C6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Now that we have looked at all primary key tables, look at the composite key tables.</a:t>
            </a:r>
          </a:p>
          <a:p>
            <a:pPr marL="914400" lvl="1" indent="-514350"/>
            <a:r>
              <a:rPr lang="en-US" dirty="0"/>
              <a:t>We’ll pick the </a:t>
            </a:r>
            <a:r>
              <a:rPr lang="en-US" i="1" dirty="0"/>
              <a:t>Schools</a:t>
            </a:r>
            <a:r>
              <a:rPr lang="en-US" dirty="0"/>
              <a:t> table, which has a composite key of County and </a:t>
            </a:r>
            <a:r>
              <a:rPr lang="en-US" dirty="0" err="1"/>
              <a:t>SchoolName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Identify the other places where all composite key fields appear together.</a:t>
            </a:r>
          </a:p>
          <a:p>
            <a:pPr marL="914400" lvl="1" indent="-514350"/>
            <a:r>
              <a:rPr lang="en-US" dirty="0"/>
              <a:t>Both composite keys also appear in </a:t>
            </a:r>
            <a:r>
              <a:rPr lang="en-US" i="1" dirty="0" err="1"/>
              <a:t>AnnualStatistics</a:t>
            </a:r>
            <a:r>
              <a:rPr lang="en-US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DCB8C1-99EB-488D-8765-81CD41FD2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3A8BA-44EC-4394-B9CD-E7D3E89C88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8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9972-64EB-47C0-B0A9-06B0F8B8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C119-E28C-46E2-8A93-AB5A0C9598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/>
              <a:t>If another table’s version of the key fields appear to be a parent of this field, create a relationship to them.</a:t>
            </a:r>
          </a:p>
          <a:p>
            <a:pPr marL="914400" lvl="1" indent="-514350"/>
            <a:r>
              <a:rPr lang="en-US" dirty="0"/>
              <a:t>Here, the </a:t>
            </a:r>
            <a:r>
              <a:rPr lang="en-US" i="1" dirty="0"/>
              <a:t>Schools</a:t>
            </a:r>
            <a:r>
              <a:rPr lang="en-US" dirty="0"/>
              <a:t> table is logically the parent for the </a:t>
            </a:r>
            <a:r>
              <a:rPr lang="en-US" dirty="0" err="1"/>
              <a:t>SchoolName</a:t>
            </a:r>
            <a:r>
              <a:rPr lang="en-US" dirty="0"/>
              <a:t> and County fields. We do not want to create any other relationships at this stage.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5C1A4-8039-4799-82C5-640B13831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A5C33D-F98E-43B4-A19C-F9497F2A5E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</p:spTree>
    <p:extLst>
      <p:ext uri="{BB962C8B-B14F-4D97-AF65-F5344CB8AC3E}">
        <p14:creationId xmlns:p14="http://schemas.microsoft.com/office/powerpoint/2010/main" val="101919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9D98-0133-47FF-A39C-4BCAFD98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2826-105C-4B9B-926F-47E9D2F98F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/>
              <a:t>Next, look to see if the current table is the parent of the fields in the other tables. Create relationships to those fields.</a:t>
            </a:r>
          </a:p>
          <a:p>
            <a:pPr marL="914400" lvl="1" indent="-514350"/>
            <a:r>
              <a:rPr lang="en-US" dirty="0"/>
              <a:t>Here, we will create relationships between the County and </a:t>
            </a:r>
            <a:r>
              <a:rPr lang="en-US" dirty="0" err="1"/>
              <a:t>SchoolName</a:t>
            </a:r>
            <a:r>
              <a:rPr lang="en-US" dirty="0"/>
              <a:t> fields in </a:t>
            </a:r>
            <a:r>
              <a:rPr lang="en-US" i="1" dirty="0"/>
              <a:t>Schools</a:t>
            </a:r>
            <a:r>
              <a:rPr lang="en-US" dirty="0"/>
              <a:t> with </a:t>
            </a:r>
            <a:r>
              <a:rPr lang="en-US" i="1" dirty="0" err="1"/>
              <a:t>AnnualStatistics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81995-F829-4550-87CF-010D3A93E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9B6080-BBF2-43F2-A695-7713EA881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</p:spTree>
    <p:extLst>
      <p:ext uri="{BB962C8B-B14F-4D97-AF65-F5344CB8AC3E}">
        <p14:creationId xmlns:p14="http://schemas.microsoft.com/office/powerpoint/2010/main" val="144698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Determine appropriate field types</a:t>
            </a:r>
          </a:p>
          <a:p>
            <a:pPr fontAlgn="base"/>
            <a:r>
              <a:rPr lang="en-US" dirty="0"/>
              <a:t>Select primary and composite keys</a:t>
            </a:r>
          </a:p>
          <a:p>
            <a:pPr fontAlgn="base"/>
            <a:r>
              <a:rPr lang="en-US" dirty="0"/>
              <a:t>Identify appropriate table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91C01-10CB-46F9-AD3D-C5ADD108C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F16D64-B595-473E-AAD0-A5431070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92522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3A0F-6DBD-4A69-8FCC-BC5761D4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Fields for Relationships:</a:t>
            </a:r>
            <a:br>
              <a:rPr lang="en-US" dirty="0"/>
            </a:br>
            <a:r>
              <a:rPr lang="en-US" dirty="0"/>
              <a:t>Part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DE3B-5BC7-4352-AD7D-53C077D465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Next, we will look at the </a:t>
            </a:r>
            <a:r>
              <a:rPr lang="en-US" i="1" dirty="0"/>
              <a:t>Dropouts</a:t>
            </a:r>
            <a:r>
              <a:rPr lang="en-US" dirty="0"/>
              <a:t> table and its County and </a:t>
            </a:r>
            <a:r>
              <a:rPr lang="en-US" dirty="0" err="1"/>
              <a:t>SchoolYear</a:t>
            </a:r>
            <a:r>
              <a:rPr lang="en-US" dirty="0"/>
              <a:t> fields.</a:t>
            </a:r>
          </a:p>
          <a:p>
            <a:pPr lvl="1"/>
            <a:r>
              <a:rPr lang="en-US" dirty="0"/>
              <a:t>Also appear in </a:t>
            </a:r>
            <a:r>
              <a:rPr lang="en-US" i="1" dirty="0" err="1"/>
              <a:t>AnnualStatistics</a:t>
            </a:r>
            <a:r>
              <a:rPr lang="en-US" dirty="0"/>
              <a:t> table, where they are not a key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Since </a:t>
            </a:r>
            <a:r>
              <a:rPr lang="en-US" i="1" dirty="0"/>
              <a:t>Dropouts</a:t>
            </a:r>
            <a:r>
              <a:rPr lang="en-US" dirty="0"/>
              <a:t> is the only place where these fields are a key, they has no other parent.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Create a relationship to the children in the </a:t>
            </a:r>
            <a:r>
              <a:rPr lang="en-US" i="1" dirty="0" err="1"/>
              <a:t>AnnualStatistics</a:t>
            </a:r>
            <a:r>
              <a:rPr lang="en-US" dirty="0"/>
              <a:t> table.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8244E-7325-4136-B671-5B7CF5128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B0B2D0-EEDA-4C65-90A5-0E5415BD7D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</p:spTree>
    <p:extLst>
      <p:ext uri="{BB962C8B-B14F-4D97-AF65-F5344CB8AC3E}">
        <p14:creationId xmlns:p14="http://schemas.microsoft.com/office/powerpoint/2010/main" val="188804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152C9B-E5C4-4D6E-972D-E3BBF435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Relationships: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 sure to close any open tables or queries before you start.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Database Tools </a:t>
            </a:r>
            <a:r>
              <a:rPr lang="en-US" sz="2400" dirty="0"/>
              <a:t>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Relationships</a:t>
            </a:r>
            <a:r>
              <a:rPr lang="en-US" sz="2400" dirty="0"/>
              <a:t> section, click the </a:t>
            </a:r>
            <a:r>
              <a:rPr lang="en-US" sz="2400" b="1" u="sng" dirty="0"/>
              <a:t>Relationships</a:t>
            </a:r>
            <a:r>
              <a:rPr lang="en-US" sz="2400" dirty="0"/>
              <a:t>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Double-click the names of the tables you wish to create relationships between.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Close</a:t>
            </a:r>
            <a:r>
              <a:rPr lang="en-US" sz="2400" dirty="0"/>
              <a:t> button when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47F9-3B9D-40F3-BE31-FE6C7FED8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F1181D-5FA5-4726-B734-965D029F79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36" y="1447800"/>
            <a:ext cx="2789128" cy="4267200"/>
          </a:xfrm>
        </p:spPr>
      </p:pic>
    </p:spTree>
    <p:extLst>
      <p:ext uri="{BB962C8B-B14F-4D97-AF65-F5344CB8AC3E}">
        <p14:creationId xmlns:p14="http://schemas.microsoft.com/office/powerpoint/2010/main" val="225850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5901D-67E4-415E-A4E3-A2A2E749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Relationships: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You may need multiple relationships, but they must be created one-by-one.</a:t>
            </a:r>
          </a:p>
          <a:p>
            <a:r>
              <a:rPr lang="en-US" sz="2400" dirty="0"/>
              <a:t>The fields on both sides of a relationship must have identical data (i.e., </a:t>
            </a:r>
            <a:r>
              <a:rPr lang="en-US" sz="2400" i="1" dirty="0"/>
              <a:t>County</a:t>
            </a:r>
            <a:r>
              <a:rPr lang="en-US" sz="2400" dirty="0"/>
              <a:t> and </a:t>
            </a:r>
            <a:r>
              <a:rPr lang="en-US" sz="2400" i="1" dirty="0"/>
              <a:t>County</a:t>
            </a:r>
            <a:r>
              <a:rPr lang="en-US" sz="2400" dirty="0"/>
              <a:t>, not </a:t>
            </a:r>
            <a:r>
              <a:rPr lang="en-US" sz="2400" i="1" dirty="0"/>
              <a:t>County</a:t>
            </a:r>
            <a:r>
              <a:rPr lang="en-US" sz="2400" dirty="0"/>
              <a:t> and </a:t>
            </a:r>
            <a:r>
              <a:rPr lang="en-US" sz="2400" i="1" dirty="0" err="1"/>
              <a:t>SchoolYear</a:t>
            </a:r>
            <a:r>
              <a:rPr lang="en-US" sz="2400" dirty="0"/>
              <a:t>).</a:t>
            </a:r>
          </a:p>
          <a:p>
            <a:r>
              <a:rPr lang="en-US" sz="2400" dirty="0"/>
              <a:t>In CS101 projects, the fields for each relationship typically have same name.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the name of field in the first table.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Drag your mouse over to the second table and release the mouse button when you’re on top of the corresponding field.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6078F-F211-4365-9AAC-75E5CD3AA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78BBEE-C12A-4DF6-A0A5-B364FB1BB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40322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2C43E0-E4A9-406B-84E6-03EA85B6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Relationships: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Referential integrity helps ensure your data is valid by preventing orphaned records (records missing a related record).</a:t>
            </a:r>
          </a:p>
          <a:p>
            <a:r>
              <a:rPr lang="en-US" dirty="0"/>
              <a:t>Cascade updates and cascade deletes propagate changes to avoid orphans when you edit or delete records.</a:t>
            </a:r>
          </a:p>
          <a:p>
            <a:r>
              <a:rPr lang="en-US" dirty="0"/>
              <a:t>If you enforce referential integrity but don’t use cascade updates or cascade deletes, Access won’t let you make changes that would create an orphaned record.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1012-1C7E-4115-A915-933F60D46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7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E24776-2CB7-43F9-BD72-5776276F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Relationships: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finish creating the relationship: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Ensure the correct fields are listed.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If the relationship involves multiple fields, as sometimes happens with composite keys, add the additional fields using dropdown menus in each column.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Set referential integrity options.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Click the </a:t>
            </a:r>
            <a:r>
              <a:rPr lang="en-US" sz="2400" b="1" u="sng" dirty="0"/>
              <a:t>Create</a:t>
            </a:r>
            <a:r>
              <a:rPr lang="en-US" sz="2400" dirty="0"/>
              <a:t> button.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1012-1C7E-4115-A915-933F60D46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A1AE73-5597-4C2D-A81C-201DD431C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62" y="2362352"/>
            <a:ext cx="3390476" cy="2438095"/>
          </a:xfrm>
        </p:spPr>
      </p:pic>
    </p:spTree>
    <p:extLst>
      <p:ext uri="{BB962C8B-B14F-4D97-AF65-F5344CB8AC3E}">
        <p14:creationId xmlns:p14="http://schemas.microsoft.com/office/powerpoint/2010/main" val="3451184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15D8E2-703D-4FF1-87AB-9D478EA9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Relationships: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finish creating a relationship, it should show up as a line connecting the tables.</a:t>
            </a:r>
          </a:p>
          <a:p>
            <a:r>
              <a:rPr lang="en-US" dirty="0"/>
              <a:t>If referential integrity was enforced, you may see additional symbols indicating if the relationship is 1‑to‑1, 1‑to-many, or many‑to‑many.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CE691-38FD-4181-B269-33D669A15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50EC43-21DC-4D3D-9F65-717610FFE5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73428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2084-5C2D-4CCF-BB0C-C47C1F7A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C027-3828-4DF0-9B8B-8125E8D47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field (column) has an associated field type.</a:t>
            </a:r>
          </a:p>
          <a:p>
            <a:r>
              <a:rPr lang="en-US" dirty="0"/>
              <a:t>These field types determine what type of data can be stored in the field and how it will be formatted.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7C8F6-48EC-4AD3-8282-CE2EA7F64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54BD-5585-478C-8A1F-A9BE9633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Field Data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D69B2A-05CF-4D63-BAD1-5172D0604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81963"/>
              </p:ext>
            </p:extLst>
          </p:nvPr>
        </p:nvGraphicFramePr>
        <p:xfrm>
          <a:off x="609600" y="1447800"/>
          <a:ext cx="109728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709">
                  <a:extLst>
                    <a:ext uri="{9D8B030D-6E8A-4147-A177-3AD203B41FA5}">
                      <a16:colId xmlns:a16="http://schemas.microsoft.com/office/drawing/2014/main" val="3216223095"/>
                    </a:ext>
                  </a:extLst>
                </a:gridCol>
                <a:gridCol w="4339087">
                  <a:extLst>
                    <a:ext uri="{9D8B030D-6E8A-4147-A177-3AD203B41FA5}">
                      <a16:colId xmlns:a16="http://schemas.microsoft.com/office/drawing/2014/main" val="2768739831"/>
                    </a:ext>
                  </a:extLst>
                </a:gridCol>
                <a:gridCol w="4595004">
                  <a:extLst>
                    <a:ext uri="{9D8B030D-6E8A-4147-A177-3AD203B41FA5}">
                      <a16:colId xmlns:a16="http://schemas.microsoft.com/office/drawing/2014/main" val="37072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8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Words with at most 255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 </a:t>
                      </a:r>
                      <a:r>
                        <a:rPr lang="en-US" dirty="0" err="1"/>
                        <a:t>Beechurst</a:t>
                      </a:r>
                      <a:r>
                        <a:rPr lang="en-US" dirty="0"/>
                        <a:t> Avenue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2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Words with more than 255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multiple sentences, like the response to an analysis question.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3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Integers (whole numbers) or double-type numbers (numbers with decimal parts)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(integer)</a:t>
                      </a:r>
                      <a:br>
                        <a:rPr lang="en-US" dirty="0"/>
                      </a:br>
                      <a:r>
                        <a:rPr lang="en-US" dirty="0"/>
                        <a:t>3.14 (double)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6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 and/or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12/31/2018 12:00am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Amounts of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5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Automatically generated values used for primary 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7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 that are true (yes) or false (no)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4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Lookup Wizard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Dropdown menu to select values from another table or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Names of colleges from a </a:t>
                      </a:r>
                      <a:r>
                        <a:rPr lang="en-US" i="1" dirty="0"/>
                        <a:t>Colleges</a:t>
                      </a:r>
                      <a:r>
                        <a:rPr lang="en-US" i="0" dirty="0"/>
                        <a:t> 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2506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405E2-2994-4E64-A411-DCD23F062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4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F5A8-341D-4B2D-A359-1E3B0914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Field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F253-F622-40D6-BF62-C1D4A1CAE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Choose the field type that best matches </a:t>
            </a:r>
            <a:r>
              <a:rPr lang="en-US" u="sng" dirty="0"/>
              <a:t>all</a:t>
            </a:r>
            <a:r>
              <a:rPr lang="en-US" dirty="0"/>
              <a:t> of the data you expect that field to contain.</a:t>
            </a:r>
          </a:p>
          <a:p>
            <a:pPr lvl="1"/>
            <a:r>
              <a:rPr lang="en-US" dirty="0"/>
              <a:t>If a field is only going to contain numbers, choosing Number as its type will save space and give more flexibility for queries</a:t>
            </a:r>
          </a:p>
          <a:p>
            <a:pPr lvl="1"/>
            <a:r>
              <a:rPr lang="en-US" dirty="0"/>
              <a:t>But, if the field has any records containing even one letter, you must choose a text-type field</a:t>
            </a:r>
          </a:p>
          <a:p>
            <a:r>
              <a:rPr lang="en-US" dirty="0"/>
              <a:t>Use special purpose fields like Date/Time and Yes/No to help avoid data errors.</a:t>
            </a:r>
          </a:p>
          <a:p>
            <a:pPr lvl="1"/>
            <a:r>
              <a:rPr lang="en-US" dirty="0"/>
              <a:t>The fields will only allow specific values, reducing the chance of someone entering an invalid value</a:t>
            </a:r>
          </a:p>
          <a:p>
            <a:r>
              <a:rPr lang="en-US" dirty="0"/>
              <a:t>Try to think about what the field might need to store in the future.</a:t>
            </a:r>
          </a:p>
          <a:p>
            <a:pPr lvl="1"/>
            <a:r>
              <a:rPr lang="en-US" dirty="0"/>
              <a:t>For example, if you have a phone number field, what happens if you need to store an extension in the future? A Number-type field won’t work. Maybe Short Text will be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43F4C-448D-41E6-BF2A-0E42A1419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9E02-A760-4ADA-BC41-01B72FFC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CFA9-4EAE-4B95-B9A9-B9BFD57CD8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in the </a:t>
            </a:r>
            <a:r>
              <a:rPr lang="en-US" i="1" dirty="0"/>
              <a:t>Data Type</a:t>
            </a:r>
            <a:r>
              <a:rPr lang="en-US" dirty="0"/>
              <a:t> column for the field to modify.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its new data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any needed field properties like the field size, especially for numbers that have decimal places.</a:t>
            </a:r>
          </a:p>
          <a:p>
            <a:endParaRPr lang="en-US" dirty="0"/>
          </a:p>
          <a:p>
            <a:r>
              <a:rPr lang="en-US" dirty="0"/>
              <a:t>If you edit settings on a table that already contains data, be careful you don’t lose data like by converting a text field to a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EA931-61CD-4010-A168-70FB516E3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F9E12D-CE90-4CB2-9C48-08549D7828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4898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89C5-9C80-4245-929E-EA356147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38A56-16D0-444F-AC56-A37B3BF23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Keys uniquely identify records in a table.</a:t>
            </a:r>
          </a:p>
          <a:p>
            <a:pPr lvl="1"/>
            <a:r>
              <a:rPr lang="en-US" sz="1800" dirty="0"/>
              <a:t>Used to select individual records</a:t>
            </a:r>
          </a:p>
          <a:p>
            <a:pPr lvl="1"/>
            <a:r>
              <a:rPr lang="en-US" sz="1800" dirty="0"/>
              <a:t>Also relate data across tables</a:t>
            </a:r>
          </a:p>
          <a:p>
            <a:r>
              <a:rPr lang="en-US" sz="2000" dirty="0"/>
              <a:t>When one field is used to uniquely identify all records, you have a primary key.</a:t>
            </a:r>
          </a:p>
          <a:p>
            <a:r>
              <a:rPr lang="en-US" sz="2000" dirty="0"/>
              <a:t>Primary keys must:</a:t>
            </a:r>
          </a:p>
          <a:p>
            <a:pPr lvl="1"/>
            <a:r>
              <a:rPr lang="en-US" sz="1800" dirty="0"/>
              <a:t>Not be duplicated</a:t>
            </a:r>
          </a:p>
          <a:p>
            <a:pPr lvl="1"/>
            <a:r>
              <a:rPr lang="en-US" sz="1800" dirty="0"/>
              <a:t>Must always have a value, never empty or null</a:t>
            </a:r>
          </a:p>
          <a:p>
            <a:pPr lvl="1"/>
            <a:r>
              <a:rPr lang="en-US" sz="1800" dirty="0"/>
              <a:t>Rarely (ideally never) change</a:t>
            </a:r>
          </a:p>
          <a:p>
            <a:pPr lvl="1"/>
            <a:r>
              <a:rPr lang="en-US" sz="1800" dirty="0"/>
              <a:t>Be as short as possible</a:t>
            </a:r>
          </a:p>
          <a:p>
            <a:r>
              <a:rPr lang="en-US" sz="2000" dirty="0"/>
              <a:t>If no existing field meets requirements, you can add an AutoNumber field.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A6B13-28CD-4489-86A6-CCC2CBBAA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798655-7FC4-4017-B7F6-FC04FD63D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89816"/>
            <a:ext cx="5384800" cy="3783167"/>
          </a:xfrm>
        </p:spPr>
      </p:pic>
    </p:spTree>
    <p:extLst>
      <p:ext uri="{BB962C8B-B14F-4D97-AF65-F5344CB8AC3E}">
        <p14:creationId xmlns:p14="http://schemas.microsoft.com/office/powerpoint/2010/main" val="27913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D228-E888-AE4D-9939-BF9D744F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7C25-1C86-2D46-B3D7-7EF1EED0E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Sometimes, there’s not a individual field that uniquely identifies all records but multiple fields taken together do.</a:t>
            </a:r>
          </a:p>
          <a:p>
            <a:r>
              <a:rPr lang="en-US" dirty="0"/>
              <a:t>When a key involves 2+ fields, it’s called a composite key.</a:t>
            </a:r>
          </a:p>
          <a:p>
            <a:r>
              <a:rPr lang="en-US" dirty="0"/>
              <a:t>In the table to the right, the </a:t>
            </a:r>
            <a:r>
              <a:rPr lang="en-US" i="1" dirty="0"/>
              <a:t>County</a:t>
            </a:r>
            <a:r>
              <a:rPr lang="en-US" dirty="0"/>
              <a:t> and </a:t>
            </a:r>
            <a:r>
              <a:rPr lang="en-US" i="1" dirty="0" err="1"/>
              <a:t>SchoolYear</a:t>
            </a:r>
            <a:r>
              <a:rPr lang="en-US" dirty="0"/>
              <a:t> fields together are a composite key because a student can have multiple majors.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7F4DD-0AFF-4E82-AB8D-4974AE16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ED1B51-C3D4-4B1B-913C-8F4AD2FAF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93268"/>
            <a:ext cx="5384800" cy="3776263"/>
          </a:xfrm>
        </p:spPr>
      </p:pic>
    </p:spTree>
    <p:extLst>
      <p:ext uri="{BB962C8B-B14F-4D97-AF65-F5344CB8AC3E}">
        <p14:creationId xmlns:p14="http://schemas.microsoft.com/office/powerpoint/2010/main" val="126305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47D2-3DFC-4396-B9C5-63E3117D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8A72-B535-42CB-8CA8-395EF6A60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to select the field(s) that will be part of the key.</a:t>
            </a:r>
          </a:p>
          <a:p>
            <a:pPr marL="914400" lvl="1" indent="-514350"/>
            <a:r>
              <a:rPr lang="en-US" dirty="0"/>
              <a:t>To create a composite key, simultaneously select all fields that will be part of the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Table Tools Design </a:t>
            </a:r>
            <a:r>
              <a:rPr lang="en-US" dirty="0"/>
              <a:t>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Primary Key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Save</a:t>
            </a:r>
            <a:r>
              <a:rPr lang="en-US" dirty="0"/>
              <a:t> button on the Quick Access Toolbar.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ABC59-2B2B-412A-AF62-0FEB632D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A927F-DD76-43A3-A078-37FA4F0DE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025276414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1_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1A8170F7-5FDD-4B77-9F96-1EFBE7943F6F}" vid="{E9AD51B8-8A64-40F0-BA13-AE9015940B64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1A8170F7-5FDD-4B77-9F96-1EFBE7943F6F}" vid="{3F99CA4F-64EA-4978-8526-66048371C55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CS101 Presentation Template 16x9</Template>
  <TotalTime>2613</TotalTime>
  <Words>1548</Words>
  <Application>Microsoft Office PowerPoint</Application>
  <PresentationFormat>Widescreen</PresentationFormat>
  <Paragraphs>172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CS101 Theme - Gold Variant</vt:lpstr>
      <vt:lpstr>CS101 Theme - Blue Variant</vt:lpstr>
      <vt:lpstr>1_CS101 Theme - Gold Variant</vt:lpstr>
      <vt:lpstr>1_CS101 Theme - Blue Variant</vt:lpstr>
      <vt:lpstr>Access: Fields and Keys Participation Project</vt:lpstr>
      <vt:lpstr>Topics Covered</vt:lpstr>
      <vt:lpstr>Field Data Types</vt:lpstr>
      <vt:lpstr>Common Field Data Types</vt:lpstr>
      <vt:lpstr>Choosing Field Data Types</vt:lpstr>
      <vt:lpstr>Specify Data Types</vt:lpstr>
      <vt:lpstr>Primary Keys</vt:lpstr>
      <vt:lpstr>Composite Keys</vt:lpstr>
      <vt:lpstr>Set Keys</vt:lpstr>
      <vt:lpstr>Relationships</vt:lpstr>
      <vt:lpstr>Identify Fields for Relationships: Part 1</vt:lpstr>
      <vt:lpstr>Identify Fields for Relationships: Part 2</vt:lpstr>
      <vt:lpstr>Identify Fields for Relationships: Part 3</vt:lpstr>
      <vt:lpstr>Identify Fields for Relationships: Part 4</vt:lpstr>
      <vt:lpstr>Identify Fields for Relationships: Part 5</vt:lpstr>
      <vt:lpstr>Identify Fields for Relationships: Part 6</vt:lpstr>
      <vt:lpstr>Identify Fields for Relationships: Part 7</vt:lpstr>
      <vt:lpstr>Identify Fields for Relationships: Part 8</vt:lpstr>
      <vt:lpstr>Identify Fields for Relationships: Part 9</vt:lpstr>
      <vt:lpstr>Identify Fields for Relationships: Part 10</vt:lpstr>
      <vt:lpstr>Create Relationships: Part 1</vt:lpstr>
      <vt:lpstr>Create Relationships: PART 2</vt:lpstr>
      <vt:lpstr>Create Relationships: Part 3</vt:lpstr>
      <vt:lpstr>Create Relationships: Part 4</vt:lpstr>
      <vt:lpstr>Create Relationships: PART 5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Fields &amp; Keys Participation Project</dc:title>
  <dc:creator>Computer Science 101</dc:creator>
  <cp:lastModifiedBy>Brian M. Powell</cp:lastModifiedBy>
  <cp:revision>161</cp:revision>
  <cp:lastPrinted>2018-09-25T14:50:01Z</cp:lastPrinted>
  <dcterms:created xsi:type="dcterms:W3CDTF">2018-01-04T17:28:40Z</dcterms:created>
  <dcterms:modified xsi:type="dcterms:W3CDTF">2018-09-26T05:20:41Z</dcterms:modified>
</cp:coreProperties>
</file>