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9"/>
  </p:notesMasterIdLst>
  <p:sldIdLst>
    <p:sldId id="256" r:id="rId3"/>
    <p:sldId id="257" r:id="rId4"/>
    <p:sldId id="317" r:id="rId5"/>
    <p:sldId id="265" r:id="rId6"/>
    <p:sldId id="318" r:id="rId7"/>
    <p:sldId id="319" r:id="rId8"/>
    <p:sldId id="320" r:id="rId9"/>
    <p:sldId id="321" r:id="rId10"/>
    <p:sldId id="322" r:id="rId11"/>
    <p:sldId id="314" r:id="rId12"/>
    <p:sldId id="323" r:id="rId13"/>
    <p:sldId id="324" r:id="rId14"/>
    <p:sldId id="325" r:id="rId15"/>
    <p:sldId id="326" r:id="rId16"/>
    <p:sldId id="32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182E-FDD9-4190-8566-DE37E0782B9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2D18-FB23-487B-9773-573343838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EB4520-B884-48D2-A27D-6CA583639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Queries I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0BBDD1-3DA4-4CAC-AB05-03705535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Query results can be sorted in ascending (alphabetical/smallest to largest) or descending (reverse alphabetical/largest to smallest order).</a:t>
            </a:r>
          </a:p>
          <a:p>
            <a:r>
              <a:rPr lang="en-US" sz="3200" dirty="0"/>
              <a:t>When results are sorted by multiple fields, Access sorts the fields in order from left to right.</a:t>
            </a:r>
          </a:p>
          <a:p>
            <a:pPr lvl="1"/>
            <a:r>
              <a:rPr lang="en-US" dirty="0"/>
              <a:t>You can drag the fields around to reorder them to the desired sort order</a:t>
            </a:r>
          </a:p>
          <a:p>
            <a:pPr lvl="1"/>
            <a:r>
              <a:rPr lang="en-US" dirty="0"/>
              <a:t>You can also turn off the </a:t>
            </a:r>
            <a:r>
              <a:rPr lang="en-US" i="1" dirty="0"/>
              <a:t>Show</a:t>
            </a:r>
            <a:r>
              <a:rPr lang="en-US" dirty="0"/>
              <a:t> option and add multiple instances of fields if you need fields to be displayed in a different order than they are sorted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C49B7-C0EF-4561-B10F-8AABA9B9D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6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the query in Design 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i="1" dirty="0"/>
              <a:t>Sort</a:t>
            </a:r>
            <a:r>
              <a:rPr lang="en-US" sz="2400" dirty="0"/>
              <a:t> row of the query grid, select the Ascending or Descending options for the fields to be sorted. Leave this field blank for fields not to be sorted.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multiple fields are being sorted, drag the fields to reorder them so the fields being sorted first appear further to the left.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C49B7-C0EF-4561-B10F-8AABA9B9D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0BBDD1-3DA4-4CAC-AB05-03705535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Query Results: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749AAB-F9B4-4EA9-90EE-E90B7BF30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199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876C-CC19-41E4-AF29-7EFA3682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Multiple Tables in 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572A-39EC-464A-9AF6-B746446F14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Creating queries with multiple tables is nearly identical to creating single-table queries.</a:t>
            </a:r>
          </a:p>
          <a:p>
            <a:pPr lvl="1"/>
            <a:r>
              <a:rPr lang="en-US" dirty="0"/>
              <a:t>Difference is adding multiple tables rather than a single one in Show Table dialog box</a:t>
            </a:r>
          </a:p>
          <a:p>
            <a:r>
              <a:rPr lang="en-US" dirty="0"/>
              <a:t>Be sure to define your relationships before creating a multi-table query. Relationships added after won’t be reflected in the query.</a:t>
            </a:r>
          </a:p>
          <a:p>
            <a:r>
              <a:rPr lang="en-US" dirty="0"/>
              <a:t>There should be relationship (join) lines connecting all of the tables shown in the query.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EF470-C045-4F83-AFD2-018ADBAFB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6697A-1124-4CC3-9718-523511A4F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8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E8CA-4AC5-4E8E-97DF-C55C25B0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Select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A3F9-96F3-4CDB-BB83-44759FFA7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Structured Query Language (SQL) is the language used to write database queries.</a:t>
            </a:r>
          </a:p>
          <a:p>
            <a:r>
              <a:rPr lang="en-US" dirty="0"/>
              <a:t>Access uses SQL SELECT queries behind the scenes to retrieve your data. Design View is a graphical layer to make things easier to use.</a:t>
            </a:r>
          </a:p>
          <a:p>
            <a:r>
              <a:rPr lang="en-US" dirty="0"/>
              <a:t>Sometimes, you may wish to write SQL yourself for complex queries.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1A9FB-5A85-4834-92B6-6684AA978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65FBF5F-06BF-4442-902C-AA140B88B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02776"/>
            <a:ext cx="5384800" cy="3357248"/>
          </a:xfrm>
        </p:spPr>
      </p:pic>
    </p:spTree>
    <p:extLst>
      <p:ext uri="{BB962C8B-B14F-4D97-AF65-F5344CB8AC3E}">
        <p14:creationId xmlns:p14="http://schemas.microsoft.com/office/powerpoint/2010/main" val="99150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23ED-6E11-4792-A3BC-9B37E4AF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SQL Select Query: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82BD-B0D5-4896-AD7F-053706907E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Query Design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u="sng" dirty="0"/>
              <a:t>Close</a:t>
            </a:r>
            <a:r>
              <a:rPr lang="en-US" dirty="0"/>
              <a:t> on the Show table dialog box.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Table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SQL View</a:t>
            </a:r>
            <a:r>
              <a:rPr lang="en-US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383904-1829-4C69-B6C7-5187F508B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B3C49-339F-4A91-A71F-87096D34D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23ED-6E11-4792-A3BC-9B37E4AF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SQL Select Query: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82BD-B0D5-4896-AD7F-053706907E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Write or copy-and-paste your SQL query.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Once you have finished building your query, click the </a:t>
            </a:r>
            <a:r>
              <a:rPr lang="en-US" b="1" u="sng" dirty="0"/>
              <a:t>Save</a:t>
            </a:r>
            <a:r>
              <a:rPr lang="en-US" dirty="0"/>
              <a:t> button on the Quick Access Toolbar.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Give your query a descriptive name when prompted.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save.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Go to the </a:t>
            </a:r>
            <a:r>
              <a:rPr lang="en-US" b="1" dirty="0"/>
              <a:t>Query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u="sng" dirty="0"/>
              <a:t>Run</a:t>
            </a:r>
            <a:r>
              <a:rPr lang="en-US" dirty="0"/>
              <a:t> to run the query.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D2E017-E0F6-422B-933B-4322A768F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B3C49-339F-4A91-A71F-87096D34D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Create a single table query</a:t>
            </a:r>
          </a:p>
          <a:p>
            <a:pPr fontAlgn="base"/>
            <a:r>
              <a:rPr lang="en-US" sz="2400" dirty="0"/>
              <a:t>Use sorting in a query</a:t>
            </a:r>
          </a:p>
          <a:p>
            <a:pPr fontAlgn="base"/>
            <a:r>
              <a:rPr lang="en-US" sz="2400" dirty="0"/>
              <a:t>Use multiple tables in a query</a:t>
            </a:r>
          </a:p>
          <a:p>
            <a:pPr fontAlgn="base"/>
            <a:r>
              <a:rPr lang="en-US" sz="2400" dirty="0"/>
              <a:t>Sort on multiple fields</a:t>
            </a:r>
          </a:p>
          <a:p>
            <a:pPr fontAlgn="base"/>
            <a:r>
              <a:rPr lang="en-US" sz="2400" dirty="0"/>
              <a:t>Use a SQL SELECT query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D4956-88CE-4210-B445-A72BE1F08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4EAC-8EE3-4648-9FB4-AFAFAF9A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9C1B-B3EA-4A26-A4F7-32475D10C1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Queries display information from one or more database tables.</a:t>
            </a:r>
          </a:p>
          <a:p>
            <a:r>
              <a:rPr lang="en-US" dirty="0"/>
              <a:t>Queries are the key element of relational databases. If you didn’t have queries, there wouldn’t be a reason to use a database.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8C32F-9C2B-4D63-9AC7-7F143715F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0413A2-8449-461F-A1B6-7B7AC31CB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28235"/>
              </p:ext>
            </p:extLst>
          </p:nvPr>
        </p:nvGraphicFramePr>
        <p:xfrm>
          <a:off x="7756794" y="1707149"/>
          <a:ext cx="2439640" cy="148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19820">
                  <a:extLst>
                    <a:ext uri="{9D8B030D-6E8A-4147-A177-3AD203B41FA5}">
                      <a16:colId xmlns:a16="http://schemas.microsoft.com/office/drawing/2014/main" val="137265388"/>
                    </a:ext>
                  </a:extLst>
                </a:gridCol>
                <a:gridCol w="1219820">
                  <a:extLst>
                    <a:ext uri="{9D8B030D-6E8A-4147-A177-3AD203B41FA5}">
                      <a16:colId xmlns:a16="http://schemas.microsoft.com/office/drawing/2014/main" val="1030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6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5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9581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B3E6DE-2CAB-4A1B-9051-05B5CB33E39A}"/>
              </a:ext>
            </a:extLst>
          </p:cNvPr>
          <p:cNvSpPr txBox="1"/>
          <p:nvPr/>
        </p:nvSpPr>
        <p:spPr>
          <a:xfrm>
            <a:off x="7756794" y="1287274"/>
            <a:ext cx="24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Input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A2121-B145-459F-8488-64DFD39DA999}"/>
              </a:ext>
            </a:extLst>
          </p:cNvPr>
          <p:cNvSpPr txBox="1"/>
          <p:nvPr/>
        </p:nvSpPr>
        <p:spPr>
          <a:xfrm>
            <a:off x="7605014" y="3296225"/>
            <a:ext cx="27432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Query:</a:t>
            </a:r>
          </a:p>
          <a:p>
            <a:r>
              <a:rPr lang="en-US" dirty="0"/>
              <a:t>“Show me people who make $100,000”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2BE690-48F8-4488-8CE7-CA510BE0F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81562"/>
              </p:ext>
            </p:extLst>
          </p:nvPr>
        </p:nvGraphicFramePr>
        <p:xfrm>
          <a:off x="8375687" y="4644697"/>
          <a:ext cx="1201854" cy="741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01854">
                  <a:extLst>
                    <a:ext uri="{9D8B030D-6E8A-4147-A177-3AD203B41FA5}">
                      <a16:colId xmlns:a16="http://schemas.microsoft.com/office/drawing/2014/main" val="189000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2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7818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C08121-2ACD-461C-99B6-4F216E41D5FF}"/>
              </a:ext>
            </a:extLst>
          </p:cNvPr>
          <p:cNvSpPr txBox="1"/>
          <p:nvPr/>
        </p:nvSpPr>
        <p:spPr>
          <a:xfrm>
            <a:off x="7756794" y="4265482"/>
            <a:ext cx="24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8643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C61E0-35A9-4135-BA0C-818358EDCF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simplest queries retrieve records from a single table.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u="sng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Queries group, click the </a:t>
            </a:r>
            <a:r>
              <a:rPr lang="en-US" b="1" u="sng" dirty="0"/>
              <a:t>Query Design</a:t>
            </a:r>
            <a:r>
              <a:rPr lang="en-US" dirty="0"/>
              <a:t> button.</a:t>
            </a:r>
          </a:p>
          <a:p>
            <a:pPr lvl="1"/>
            <a:r>
              <a:rPr lang="en-US" b="1" u="sng" dirty="0"/>
              <a:t>Query Wizard</a:t>
            </a:r>
            <a:r>
              <a:rPr lang="en-US" dirty="0"/>
              <a:t> is very basic and not recommended</a:t>
            </a:r>
            <a:endParaRPr lang="en-US" sz="28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0D2AA0-A7C4-4C53-B757-6985DAD50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E85CE-F099-472F-943A-0BD146AB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0A58F9-1D5C-4D8E-9D3C-4A5BCC6FE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45750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4350-073E-41D0-B900-4F0967A7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F488-7E82-4C15-B131-13662D0CD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 the Show Table dialog box, double-click on the table(s) containing the fields you will use in this query.</a:t>
            </a:r>
          </a:p>
          <a:p>
            <a:pPr lvl="1"/>
            <a:r>
              <a:rPr lang="en-US" dirty="0"/>
              <a:t>Only include:</a:t>
            </a:r>
          </a:p>
          <a:p>
            <a:pPr lvl="2"/>
            <a:r>
              <a:rPr lang="en-US" dirty="0"/>
              <a:t>The tables with the fields you need to display, set criteria on, or sort by</a:t>
            </a:r>
          </a:p>
          <a:p>
            <a:pPr lvl="2"/>
            <a:r>
              <a:rPr lang="en-US" dirty="0"/>
              <a:t>The other tables needed so there are relationship lines connecting all of the tables you have added</a:t>
            </a:r>
          </a:p>
          <a:p>
            <a:pPr lvl="1"/>
            <a:r>
              <a:rPr lang="en-US" dirty="0"/>
              <a:t>Don’t add unnecessary tables.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u="sng" dirty="0"/>
              <a:t>Close</a:t>
            </a:r>
            <a:r>
              <a:rPr lang="en-US" dirty="0"/>
              <a:t> when done.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2CFAEE-60F1-4A92-A3AC-A84235205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D7E96-9376-4657-996F-902EACE62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4A15-E3F3-42A1-B5A7-B0D53861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4BF-A483-4D57-82A4-5A8DEFD818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 the table(s) at the top of the query, double-click on the names of the field(s) you wish to display, sort by, or set criteria on.</a:t>
            </a:r>
          </a:p>
          <a:p>
            <a:pPr marL="914400" lvl="1" indent="-514350"/>
            <a:r>
              <a:rPr lang="en-US" dirty="0"/>
              <a:t>Added fields will show in the query grid at the bottom</a:t>
            </a:r>
          </a:p>
          <a:p>
            <a:pPr marL="914400" lvl="1" indent="-514350"/>
            <a:r>
              <a:rPr lang="en-US" dirty="0"/>
              <a:t>You can drag to reorder fields if needed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B6F4FE-C736-46C4-AF29-34DFB57D0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9C26-4038-4512-A3CF-0F447D2ED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EE79-D4C4-4EB8-83FB-35C97FE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F868-4386-4372-8516-83200780C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Once you have finished building your query, click the </a:t>
            </a:r>
            <a:r>
              <a:rPr lang="en-US" b="1" u="sng" dirty="0"/>
              <a:t>Save</a:t>
            </a:r>
            <a:r>
              <a:rPr lang="en-US" dirty="0"/>
              <a:t> button on the Quick Access Toolbar.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Give your query a descriptive name when prompted.</a:t>
            </a:r>
          </a:p>
          <a:p>
            <a:pPr lvl="1"/>
            <a:r>
              <a:rPr lang="en-US" dirty="0"/>
              <a:t>For CS101 assignments, name the query after the step in which it appears like </a:t>
            </a:r>
            <a:r>
              <a:rPr lang="en-US" i="1" dirty="0"/>
              <a:t>Query3A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save.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2D307D-BCFD-479F-AB98-6FF590DD8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E7DC1-BC0C-434A-B342-DE36DB708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B857-E2A7-4BA5-9822-F83CFD44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9D05-2440-4256-9DDE-F01096C8D5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Go to the </a:t>
            </a:r>
            <a:r>
              <a:rPr lang="en-US" b="1" dirty="0"/>
              <a:t>Table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Click the </a:t>
            </a:r>
            <a:r>
              <a:rPr lang="en-US" b="1" u="sng" dirty="0"/>
              <a:t>Run</a:t>
            </a:r>
            <a:r>
              <a:rPr lang="en-US" dirty="0"/>
              <a:t> button to run your query.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365EE5-8DC6-4F5C-B0A6-D9453ECB0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4E83-A9FA-454E-8820-303575CB9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B857-E2A7-4BA5-9822-F83CFD44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Single-Table Query:</a:t>
            </a:r>
            <a:br>
              <a:rPr lang="en-US" dirty="0"/>
            </a:br>
            <a:r>
              <a:rPr lang="en-US" dirty="0"/>
              <a:t>part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9D05-2440-4256-9DDE-F01096C8D5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/>
              <a:t>Look at the results to ensure they appear correct.</a:t>
            </a:r>
          </a:p>
          <a:p>
            <a:pPr marL="914400" lvl="1" indent="-514350"/>
            <a:r>
              <a:rPr lang="en-US" dirty="0"/>
              <a:t>CS101 assignments will generally list the number of records and fields that should be shown</a:t>
            </a:r>
          </a:p>
          <a:p>
            <a:pPr marL="914400" lvl="1" indent="-514350"/>
            <a:r>
              <a:rPr lang="en-US" dirty="0"/>
              <a:t>If the results look OK, click the </a:t>
            </a:r>
            <a:r>
              <a:rPr lang="en-US" b="1" u="sng" dirty="0"/>
              <a:t>X</a:t>
            </a:r>
            <a:r>
              <a:rPr lang="en-US" dirty="0"/>
              <a:t> button to close the query.</a:t>
            </a:r>
          </a:p>
          <a:p>
            <a:pPr marL="914400" lvl="1" indent="-514350"/>
            <a:r>
              <a:rPr lang="en-US" dirty="0"/>
              <a:t>Otherwise, click </a:t>
            </a:r>
            <a:r>
              <a:rPr lang="en-US" b="1" u="sng" dirty="0"/>
              <a:t>Query Design</a:t>
            </a:r>
            <a:r>
              <a:rPr lang="en-US" dirty="0"/>
              <a:t> button to edit the query further.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4E83-A9FA-454E-8820-303575CB9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1A62F8-59C8-479E-8F9D-B4F3770B7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882070233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514</ap:TotalTime>
  <ap:Words>817</ap:Words>
  <ap:Application>Microsoft Office PowerPoint</ap:Application>
  <ap:PresentationFormat>Widescreen</ap:PresentationFormat>
  <ap:Paragraphs>101</ap:Paragraphs>
  <ap:Slides>16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ap:HeadingPairs>
  <ap:TitlesOfParts>
    <vt:vector baseType="lpstr" size="20">
      <vt:lpstr>Arial</vt:lpstr>
      <vt:lpstr>Calibri</vt:lpstr>
      <vt:lpstr>CS101 Theme - Gold Variant</vt:lpstr>
      <vt:lpstr>CS101 Theme - Blue Variant</vt:lpstr>
      <vt:lpstr>Access: Queries I Participation Project</vt:lpstr>
      <vt:lpstr>Topics Covered</vt:lpstr>
      <vt:lpstr>Queries</vt:lpstr>
      <vt:lpstr>Create a Single-Table Query: Part 1</vt:lpstr>
      <vt:lpstr>Create a Single-Table Query: Part 2</vt:lpstr>
      <vt:lpstr>Create a Single-Table Query: part 3</vt:lpstr>
      <vt:lpstr>Create a Single-Table Query: Part 4</vt:lpstr>
      <vt:lpstr>Create a Single-Table Query: part 5</vt:lpstr>
      <vt:lpstr>Create a Single-Table Query: part 7</vt:lpstr>
      <vt:lpstr>SorTing</vt:lpstr>
      <vt:lpstr>Sort Query Results: Part 1</vt:lpstr>
      <vt:lpstr>Use Multiple Tables in a Query</vt:lpstr>
      <vt:lpstr>SQL Select Queries</vt:lpstr>
      <vt:lpstr>Use a SQL Select Query: Part 1</vt:lpstr>
      <vt:lpstr>Use a SQL Select Query: Part 2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Queries I Participation Project</dc:title>
  <dc:creator>Computer Science 101</dc:creator>
  <lastModifiedBy>Brian Powell</lastModifiedBy>
  <revision>176</revision>
  <dcterms:created xsi:type="dcterms:W3CDTF">2018-01-04T17:28:40.0000000Z</dcterms:created>
  <dcterms:modified xsi:type="dcterms:W3CDTF">2018-09-20T20:42:14.0000000Z</dcterms:modified>
</coreProperties>
</file>