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6"/>
  </p:notesMasterIdLst>
  <p:sldIdLst>
    <p:sldId id="256" r:id="rId3"/>
    <p:sldId id="334" r:id="rId4"/>
    <p:sldId id="335" r:id="rId5"/>
    <p:sldId id="326" r:id="rId6"/>
    <p:sldId id="325" r:id="rId7"/>
    <p:sldId id="327" r:id="rId8"/>
    <p:sldId id="336" r:id="rId9"/>
    <p:sldId id="337" r:id="rId10"/>
    <p:sldId id="330" r:id="rId11"/>
    <p:sldId id="331" r:id="rId12"/>
    <p:sldId id="332" r:id="rId13"/>
    <p:sldId id="33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EBED-151F-4E5B-8240-FD34839DFFDC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9B65-FC52-43E5-9D01-039FFDF0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Access: Queries III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By default, queries only display records from related tables when there are matching records in both tables.</a:t>
            </a:r>
          </a:p>
          <a:p>
            <a:r>
              <a:rPr lang="en-US" sz="2400" dirty="0"/>
              <a:t>In some cases, you might want to display results with matching records and missing values. This is called an outer join.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 the query open in Design View, right-click on the join line for the relationship that needs modified.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Join Properties</a:t>
            </a:r>
            <a:r>
              <a:rPr lang="en-US" sz="2400" dirty="0"/>
              <a:t> from the menu.</a:t>
            </a:r>
            <a:endParaRPr lang="en-US" sz="24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2ECF-5CA8-4D45-B0BF-A30042B56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BD6BF7-9752-4F6A-8274-04F228B5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 Outer Join in a query: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BEC50B-8B91-403B-BC77-ECCDA6823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0215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In the Join Properties dialog box, select the option corresponding with the results you wish to display.</a:t>
            </a:r>
          </a:p>
          <a:p>
            <a:pPr marL="857250" lvl="1" indent="-457200"/>
            <a:r>
              <a:rPr lang="en-US" sz="2000" dirty="0"/>
              <a:t>Option #1 is an inner join, where there must be corresponding values in each table for the record to display</a:t>
            </a:r>
          </a:p>
          <a:p>
            <a:pPr marL="857250" lvl="1" indent="-457200"/>
            <a:r>
              <a:rPr lang="en-US" sz="2000" dirty="0"/>
              <a:t>Options #2 and #3 are outer joins, where the results from one table call be missing or null</a:t>
            </a:r>
          </a:p>
          <a:p>
            <a:pPr marL="857250" lvl="1" indent="-457200"/>
            <a:r>
              <a:rPr lang="en-US" sz="2000" dirty="0"/>
              <a:t>Access does not support full outer joins, where results can either table can be missing or null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 when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E9B0-99C2-4A32-81BD-8D8E708CA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C52F7C-6CD8-46C7-82DC-69F1B533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 Outer Join in a query: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7981F4-26C2-453B-ABEF-DFE0195A5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90" y="2505209"/>
            <a:ext cx="3647619" cy="2152381"/>
          </a:xfrm>
        </p:spPr>
      </p:pic>
    </p:spTree>
    <p:extLst>
      <p:ext uri="{BB962C8B-B14F-4D97-AF65-F5344CB8AC3E}">
        <p14:creationId xmlns:p14="http://schemas.microsoft.com/office/powerpoint/2010/main" val="326213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the query is run, you may see missing or null values.</a:t>
            </a:r>
          </a:p>
          <a:p>
            <a:r>
              <a:rPr lang="en-US" sz="2400" dirty="0"/>
              <a:t>In the example to the right, there are no “other” type schools so the county of that school type is 0. If we had not set to display all </a:t>
            </a:r>
            <a:r>
              <a:rPr lang="en-US" sz="2400" i="1" dirty="0" err="1"/>
              <a:t>SchoolTypes</a:t>
            </a:r>
            <a:r>
              <a:rPr lang="en-US" sz="2400" dirty="0"/>
              <a:t> records, the “Other” type wouldn’t have been shown at 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3202D-713C-4E21-B078-313CC5212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44409-BF02-4B58-9BBF-94D2D2AE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 Outer Join in a query: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4B4FC11-6131-4463-98BA-35BA479ED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26" y="1447800"/>
            <a:ext cx="5363148" cy="4267200"/>
          </a:xfrm>
        </p:spPr>
      </p:pic>
    </p:spTree>
    <p:extLst>
      <p:ext uri="{BB962C8B-B14F-4D97-AF65-F5344CB8AC3E}">
        <p14:creationId xmlns:p14="http://schemas.microsoft.com/office/powerpoint/2010/main" val="170146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Use grouping in a query</a:t>
            </a:r>
          </a:p>
          <a:p>
            <a:pPr fontAlgn="base"/>
            <a:r>
              <a:rPr lang="en-US" sz="2400" dirty="0"/>
              <a:t>Use IIF function in a calculated field</a:t>
            </a:r>
          </a:p>
          <a:p>
            <a:pPr fontAlgn="base"/>
            <a:r>
              <a:rPr lang="en-US" sz="2400" dirty="0"/>
              <a:t>Set criteria on fields not displayed in query results</a:t>
            </a:r>
          </a:p>
          <a:p>
            <a:pPr fontAlgn="base"/>
            <a:r>
              <a:rPr lang="en-US" sz="2400" dirty="0"/>
              <a:t>Use an outer join in a query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7390B-9AB9-441A-85A9-98D4766B8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55AA-D92E-4DCF-8ABD-35703B5A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BCA-609F-4936-8EBA-271136D13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Grouping (Totals option in Access) summarizes values in a database.</a:t>
            </a:r>
          </a:p>
          <a:p>
            <a:pPr lvl="1"/>
            <a:r>
              <a:rPr lang="en-US" dirty="0"/>
              <a:t>Finds averages, sums (totals), minimums, maximums, and other measures</a:t>
            </a:r>
          </a:p>
          <a:p>
            <a:r>
              <a:rPr lang="en-US" dirty="0"/>
              <a:t>Records are collected into sets for each combination of the grouped fields, then the statistics are calculated for each set.</a:t>
            </a:r>
          </a:p>
          <a:p>
            <a:pPr lvl="1"/>
            <a:r>
              <a:rPr lang="en-US" dirty="0"/>
              <a:t>For example, we can find out how many schools are of a particular type using the Count option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D87F8-E9FD-4AAD-B8DE-FE0CE00CE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819ED9A-52E0-4DB2-AE4B-AC51BAEEA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0" y="1447800"/>
            <a:ext cx="3378760" cy="4267200"/>
          </a:xfrm>
        </p:spPr>
      </p:pic>
    </p:spTree>
    <p:extLst>
      <p:ext uri="{BB962C8B-B14F-4D97-AF65-F5344CB8AC3E}">
        <p14:creationId xmlns:p14="http://schemas.microsoft.com/office/powerpoint/2010/main" val="299123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5815939" cy="4495800"/>
          </a:xfrm>
        </p:spPr>
        <p:txBody>
          <a:bodyPr>
            <a:normAutofit fontScale="62500" lnSpcReduction="20000"/>
          </a:bodyPr>
          <a:lstStyle/>
          <a:p>
            <a:pPr marL="514350" indent="-457200">
              <a:lnSpc>
                <a:spcPct val="134000"/>
              </a:lnSpc>
              <a:tabLst>
                <a:tab pos="1139825" algn="l"/>
              </a:tabLst>
            </a:pPr>
            <a:r>
              <a:rPr lang="en-US" dirty="0"/>
              <a:t>The following total row grouping functions are available: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Sum: Adds the items in the column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Avg: Calculates average value of column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Min: Shows item with the lowest value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Max: Shows item with the highest value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Count: Counts the number of items in column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 err="1"/>
              <a:t>StDev</a:t>
            </a:r>
            <a:r>
              <a:rPr lang="en-US" sz="2600" dirty="0"/>
              <a:t>: Calculates standard deviation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Var: Calculates variance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First: Shows value of first record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Last: Shows value of last record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Expression: Used with a formula or IIF()</a:t>
            </a:r>
          </a:p>
          <a:p>
            <a:pPr lvl="1">
              <a:lnSpc>
                <a:spcPct val="134000"/>
              </a:lnSpc>
              <a:tabLst>
                <a:tab pos="1139825" algn="l"/>
              </a:tabLst>
            </a:pPr>
            <a:r>
              <a:rPr lang="en-US" sz="2600" dirty="0"/>
              <a:t>Where: Used when column is not shown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38B05-B3A6-48F0-B99D-077CB38A2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C7454E-4F33-4337-BBC1-3202C76B8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703444"/>
            <a:ext cx="5384800" cy="175591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9BCBB8-93F6-41B6-8ECE-0C304FEE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1290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the query in Design 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Table Tools Design </a:t>
            </a:r>
            <a:r>
              <a:rPr lang="en-US" sz="2400" dirty="0"/>
              <a:t>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Show/Hide </a:t>
            </a:r>
            <a:r>
              <a:rPr lang="en-US" sz="2400" dirty="0"/>
              <a:t>section, click the </a:t>
            </a:r>
            <a:r>
              <a:rPr lang="en-US" sz="2400" b="1" u="sng" dirty="0"/>
              <a:t>Totals</a:t>
            </a:r>
            <a:r>
              <a:rPr lang="en-US" sz="2400" dirty="0"/>
              <a:t>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new </a:t>
            </a:r>
            <a:r>
              <a:rPr lang="en-US" sz="2400" i="1" dirty="0"/>
              <a:t>Total</a:t>
            </a:r>
            <a:r>
              <a:rPr lang="en-US" sz="2400" dirty="0"/>
              <a:t> row in the design grid and choose the desired grouping function.</a:t>
            </a:r>
          </a:p>
          <a:p>
            <a:pPr lvl="1"/>
            <a:r>
              <a:rPr lang="en-US" sz="2000" dirty="0"/>
              <a:t>Use Group By for fields that will define the groups</a:t>
            </a:r>
          </a:p>
          <a:p>
            <a:pPr lvl="1"/>
            <a:r>
              <a:rPr lang="en-US" sz="2000" dirty="0"/>
              <a:t>Choose calculated function for statistics on other fields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1D0423-179B-457E-AB0E-FF0B59D42C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42AB-7CF2-4930-A67B-AA8CB1DB5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F8ED21-A6D7-4AD3-880F-E47D72EE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Grouping in a query</a:t>
            </a:r>
          </a:p>
        </p:txBody>
      </p:sp>
    </p:spTree>
    <p:extLst>
      <p:ext uri="{BB962C8B-B14F-4D97-AF65-F5344CB8AC3E}">
        <p14:creationId xmlns:p14="http://schemas.microsoft.com/office/powerpoint/2010/main" val="19695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FF246D-869C-4DEA-AB08-100B72EA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IIF() function creates conditional output.</a:t>
            </a:r>
          </a:p>
          <a:p>
            <a:pPr lvl="1"/>
            <a:r>
              <a:rPr lang="en-US" sz="2000" dirty="0"/>
              <a:t>Similar to an IF() function in Excel</a:t>
            </a:r>
          </a:p>
          <a:p>
            <a:pPr lvl="1"/>
            <a:r>
              <a:rPr lang="en-US" sz="2000" dirty="0"/>
              <a:t>Evaluates an expression and displays one value when expression is true and another value when false</a:t>
            </a:r>
          </a:p>
          <a:p>
            <a:pPr lvl="1"/>
            <a:r>
              <a:rPr lang="en-US" sz="2000" dirty="0"/>
              <a:t>Three parts: question, what to do if yes, what to do if no</a:t>
            </a:r>
          </a:p>
          <a:p>
            <a:r>
              <a:rPr lang="en-US" sz="2400" dirty="0"/>
              <a:t>Syntax:</a:t>
            </a:r>
            <a:br>
              <a:rPr lang="en-US" sz="2000" dirty="0"/>
            </a:br>
            <a:r>
              <a:rPr lang="en-US" sz="2000" dirty="0" err="1">
                <a:latin typeface="Consolas" panose="020B0609020204030204" pitchFamily="49" charset="0"/>
              </a:rPr>
              <a:t>IIf</a:t>
            </a:r>
            <a:r>
              <a:rPr lang="en-US" sz="2000" dirty="0">
                <a:latin typeface="Consolas" panose="020B0609020204030204" pitchFamily="49" charset="0"/>
              </a:rPr>
              <a:t>(«expression», «</a:t>
            </a:r>
            <a:r>
              <a:rPr lang="en-US" sz="2000" dirty="0" err="1">
                <a:latin typeface="Consolas" panose="020B0609020204030204" pitchFamily="49" charset="0"/>
              </a:rPr>
              <a:t>truepart</a:t>
            </a:r>
            <a:r>
              <a:rPr lang="en-US" sz="2000" dirty="0">
                <a:latin typeface="Consolas" panose="020B0609020204030204" pitchFamily="49" charset="0"/>
              </a:rPr>
              <a:t>», «</a:t>
            </a:r>
            <a:r>
              <a:rPr lang="en-US" sz="2000" dirty="0" err="1">
                <a:latin typeface="Consolas" panose="020B0609020204030204" pitchFamily="49" charset="0"/>
              </a:rPr>
              <a:t>falsepart</a:t>
            </a:r>
            <a:r>
              <a:rPr lang="en-US" sz="2000" dirty="0">
                <a:latin typeface="Consolas" panose="020B0609020204030204" pitchFamily="49" charset="0"/>
              </a:rPr>
              <a:t>»)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96C0FA-2A24-4AD8-BE50-F86C068D25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1" y="1447800"/>
            <a:ext cx="5345638" cy="426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CA80-9251-41B1-B6BF-509F0C7B0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0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7945-9198-4A0E-ABC9-9E51297D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IIF Function in a Calculated field: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E3D8-44E2-42E8-94E5-2C337D194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Open the query in Design 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Click in an empty column.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Go to the </a:t>
            </a:r>
            <a:r>
              <a:rPr lang="en-US" sz="3600" b="1" dirty="0"/>
              <a:t>Query Tools Design</a:t>
            </a:r>
            <a:r>
              <a:rPr lang="en-US" sz="3600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Click the </a:t>
            </a:r>
            <a:r>
              <a:rPr lang="en-US" sz="3600" b="1" u="sng" dirty="0"/>
              <a:t>Builder</a:t>
            </a:r>
            <a:r>
              <a:rPr lang="en-US" sz="3600" dirty="0"/>
              <a:t> button.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3B106-9FA4-4906-8189-B4002A3C2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AA2F3B-D381-44DB-90BD-5EEB99A39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74928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7945-9198-4A0E-ABC9-9E51297D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IIF Function in a Calculated field: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E3D8-44E2-42E8-94E5-2C337D194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 the </a:t>
            </a:r>
            <a:r>
              <a:rPr lang="en-US" i="1" dirty="0"/>
              <a:t>Expression</a:t>
            </a:r>
            <a:r>
              <a:rPr lang="en-US" dirty="0"/>
              <a:t> box, enter</a:t>
            </a: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ColumnName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>
                <a:latin typeface="+mj-lt"/>
              </a:rPr>
              <a:t>, substituting what you wish to name the column.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+mj-lt"/>
              </a:rPr>
              <a:t>Then, enter </a:t>
            </a:r>
            <a:r>
              <a:rPr lang="en-US" dirty="0" err="1">
                <a:latin typeface="Consolas" panose="020B0609020204030204" pitchFamily="49" charset="0"/>
              </a:rPr>
              <a:t>IIf</a:t>
            </a:r>
            <a:r>
              <a:rPr lang="en-US" dirty="0">
                <a:latin typeface="Consolas" panose="020B0609020204030204" pitchFamily="49" charset="0"/>
              </a:rPr>
              <a:t>(«expression», «</a:t>
            </a:r>
            <a:r>
              <a:rPr lang="en-US" dirty="0" err="1">
                <a:latin typeface="Consolas" panose="020B0609020204030204" pitchFamily="49" charset="0"/>
              </a:rPr>
              <a:t>truepart</a:t>
            </a:r>
            <a:r>
              <a:rPr lang="en-US" dirty="0">
                <a:latin typeface="Consolas" panose="020B0609020204030204" pitchFamily="49" charset="0"/>
              </a:rPr>
              <a:t>», «</a:t>
            </a:r>
            <a:r>
              <a:rPr lang="en-US" dirty="0" err="1">
                <a:latin typeface="Consolas" panose="020B0609020204030204" pitchFamily="49" charset="0"/>
              </a:rPr>
              <a:t>falsepart</a:t>
            </a:r>
            <a:r>
              <a:rPr lang="en-US" dirty="0">
                <a:latin typeface="Consolas" panose="020B0609020204030204" pitchFamily="49" charset="0"/>
              </a:rPr>
              <a:t>») </a:t>
            </a:r>
            <a:r>
              <a:rPr lang="en-US" dirty="0">
                <a:latin typeface="+mj-lt"/>
              </a:rPr>
              <a:t>and substitute values as appropriate.</a:t>
            </a:r>
          </a:p>
          <a:p>
            <a:pPr marL="914400" lvl="1" indent="-514350"/>
            <a:r>
              <a:rPr lang="en-US" dirty="0">
                <a:latin typeface="+mj-lt"/>
              </a:rPr>
              <a:t>Using the </a:t>
            </a:r>
            <a:r>
              <a:rPr lang="en-US" i="1" dirty="0">
                <a:latin typeface="+mj-lt"/>
              </a:rPr>
              <a:t>Expression Elements</a:t>
            </a:r>
            <a:r>
              <a:rPr lang="en-US" dirty="0">
                <a:latin typeface="+mj-lt"/>
              </a:rPr>
              <a:t> items near the bottom of the dialog box can help avoid spelling errors when referencing fields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+mj-lt"/>
              </a:rPr>
              <a:t>Click the </a:t>
            </a:r>
            <a:r>
              <a:rPr lang="en-US" b="1" u="sng" dirty="0">
                <a:latin typeface="+mj-lt"/>
              </a:rPr>
              <a:t>OK</a:t>
            </a:r>
            <a:r>
              <a:rPr lang="en-US" dirty="0">
                <a:latin typeface="+mj-lt"/>
              </a:rPr>
              <a:t> button when done.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1B8CE0-E8AA-4A13-9040-2EDDB9D27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09" y="1643305"/>
            <a:ext cx="4552381" cy="38761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3B106-9FA4-4906-8189-B4002A3C2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5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order to sort by a field or use it in criteria, we must add it to the query’s field grid.</a:t>
            </a:r>
          </a:p>
          <a:p>
            <a:r>
              <a:rPr lang="en-US" sz="2400" dirty="0"/>
              <a:t>We can hide (un-show) a field if we do not wants its values to display in the results when the query is run.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hide a view, uncheck its </a:t>
            </a:r>
            <a:r>
              <a:rPr lang="en-US" sz="2400" i="1" dirty="0"/>
              <a:t>Show</a:t>
            </a:r>
            <a:r>
              <a:rPr lang="en-US" sz="2400" dirty="0"/>
              <a:t> checkbox.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0F2C9-A089-4BAB-8E46-6A83E404B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10B3D2-407E-46B5-96B2-C4C2D949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Display of Fields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0F067C-8D2E-449A-BA76-474CFC0E2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892837126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2626</ap:TotalTime>
  <ap:Words>686</ap:Words>
  <ap:Application>Microsoft Office PowerPoint</ap:Application>
  <ap:PresentationFormat>Widescreen</ap:PresentationFormat>
  <ap:Paragraphs>80</ap:Paragraphs>
  <ap:Slides>13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ap:HeadingPairs>
  <ap:TitlesOfParts>
    <vt:vector baseType="lpstr" size="18">
      <vt:lpstr>Arial</vt:lpstr>
      <vt:lpstr>Calibri</vt:lpstr>
      <vt:lpstr>Consolas</vt:lpstr>
      <vt:lpstr>CS101 Theme - Gold Variant</vt:lpstr>
      <vt:lpstr>CS101 Theme - Blue Variant</vt:lpstr>
      <vt:lpstr>Access: Queries III Participation Project</vt:lpstr>
      <vt:lpstr>Topics Covered</vt:lpstr>
      <vt:lpstr>Grouping: Part 1</vt:lpstr>
      <vt:lpstr>Grouping: Part 2</vt:lpstr>
      <vt:lpstr>Use Grouping in a query</vt:lpstr>
      <vt:lpstr>IIF Function</vt:lpstr>
      <vt:lpstr>Use IIF Function in a Calculated field: Part 1</vt:lpstr>
      <vt:lpstr>Use IIF Function in a Calculated field: Part 2</vt:lpstr>
      <vt:lpstr>Hide Display of Fields</vt:lpstr>
      <vt:lpstr>Use An Outer Join in a query: Part 1</vt:lpstr>
      <vt:lpstr>Use An Outer Join in a query: Part 2</vt:lpstr>
      <vt:lpstr>Use An Outer Join in a query: Part 3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Queries III Participation Project</dc:title>
  <dc:creator>Computer Science 101</dc:creator>
  <lastModifiedBy>Brian Powell</lastModifiedBy>
  <revision>188</revision>
  <dcterms:created xsi:type="dcterms:W3CDTF">2018-01-04T17:28:40.0000000Z</dcterms:created>
  <dcterms:modified xsi:type="dcterms:W3CDTF">2018-09-20T20:46:12.0000000Z</dcterms:modified>
</coreProperties>
</file>