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6" r:id="rId2"/>
  </p:sldMasterIdLst>
  <p:notesMasterIdLst>
    <p:notesMasterId r:id="rId14"/>
  </p:notesMasterIdLst>
  <p:sldIdLst>
    <p:sldId id="256" r:id="rId3"/>
    <p:sldId id="334" r:id="rId4"/>
    <p:sldId id="351" r:id="rId5"/>
    <p:sldId id="335" r:id="rId6"/>
    <p:sldId id="336" r:id="rId7"/>
    <p:sldId id="340" r:id="rId8"/>
    <p:sldId id="352" r:id="rId9"/>
    <p:sldId id="341" r:id="rId10"/>
    <p:sldId id="342" r:id="rId11"/>
    <p:sldId id="343" r:id="rId12"/>
    <p:sldId id="35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F38BD1-27A1-4B9B-A325-03CDB303EBD7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83DFE6-A90D-4542-92FF-C86D4931A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932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886200"/>
            <a:ext cx="103632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1855140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5240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52401"/>
            <a:ext cx="6815667" cy="55626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314451"/>
            <a:ext cx="4011084" cy="44005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E7D57-E210-4E1F-A4D1-AC6E4820EA7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1884669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3434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457201"/>
            <a:ext cx="7315200" cy="38274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49101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E7D57-E210-4E1F-A4D1-AC6E4820EA7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1838205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E7D57-E210-4E1F-A4D1-AC6E4820EA7A}" type="slidenum">
              <a:rPr lang="en-US" smtClean="0"/>
              <a:t>‹#›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5752579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7559112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886200"/>
            <a:ext cx="103632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0129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7049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ith Full Color Backgro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342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or Overvie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3643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319588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819401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4797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47801"/>
            <a:ext cx="53848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47801"/>
            <a:ext cx="5384800" cy="42672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643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B8E7D57-E210-4E1F-A4D1-AC6E4820EA7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27002600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71600"/>
            <a:ext cx="5386917" cy="639762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011362"/>
            <a:ext cx="5386917" cy="37036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371600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011362"/>
            <a:ext cx="5389033" cy="37036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1087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5850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1"/>
            <a:ext cx="10972800" cy="5562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9802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5240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52401"/>
            <a:ext cx="6815667" cy="55626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314451"/>
            <a:ext cx="4011084" cy="44005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1049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3434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457201"/>
            <a:ext cx="7315200" cy="38274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49101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0217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2215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465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ith Full Color Backgro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E7D57-E210-4E1F-A4D1-AC6E4820EA7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2991265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or Overvie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E7D57-E210-4E1F-A4D1-AC6E4820EA7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179861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319588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819401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E7D57-E210-4E1F-A4D1-AC6E4820EA7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2495117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47801"/>
            <a:ext cx="53848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47801"/>
            <a:ext cx="5384800" cy="42672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E7D57-E210-4E1F-A4D1-AC6E4820EA7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3911880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71600"/>
            <a:ext cx="5386917" cy="639762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011362"/>
            <a:ext cx="5386917" cy="37036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371600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011362"/>
            <a:ext cx="5389033" cy="37036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E7D57-E210-4E1F-A4D1-AC6E4820EA7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873050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E7D57-E210-4E1F-A4D1-AC6E4820EA7A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2603756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1"/>
            <a:ext cx="10972800" cy="5562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E7D57-E210-4E1F-A4D1-AC6E4820EA7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2230474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4.jp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47801"/>
            <a:ext cx="109728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34568" y="6553200"/>
            <a:ext cx="2844800" cy="304800"/>
          </a:xfrm>
          <a:prstGeom prst="rect">
            <a:avLst/>
          </a:prstGeom>
        </p:spPr>
        <p:txBody>
          <a:bodyPr anchor="b" anchorCtr="0"/>
          <a:lstStyle>
            <a:lvl1pPr algn="r">
              <a:defRPr sz="1400">
                <a:solidFill>
                  <a:schemeClr val="tx2"/>
                </a:solidFill>
                <a:latin typeface="+mj-lt"/>
              </a:defRPr>
            </a:lvl1pPr>
          </a:lstStyle>
          <a:p>
            <a:fld id="{9B8E7D57-E210-4E1F-A4D1-AC6E4820EA7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1799451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b="1" u="none" kern="1200" cap="all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b="0" i="0" kern="1200" baseline="0">
          <a:solidFill>
            <a:schemeClr val="tx1"/>
          </a:solidFill>
          <a:latin typeface="+mn-lt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 baseline="0">
          <a:solidFill>
            <a:schemeClr val="tx1"/>
          </a:solidFill>
          <a:latin typeface="+mn-lt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 baseline="0">
          <a:solidFill>
            <a:schemeClr val="tx1"/>
          </a:solidFill>
          <a:latin typeface="+mn-lt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 baseline="0">
          <a:solidFill>
            <a:schemeClr val="tx1"/>
          </a:solidFill>
          <a:latin typeface="+mn-lt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 baseline="0">
          <a:solidFill>
            <a:schemeClr val="tx1"/>
          </a:solidFill>
          <a:latin typeface="+mn-lt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47801"/>
            <a:ext cx="109728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39072" y="6553200"/>
            <a:ext cx="2844800" cy="304800"/>
          </a:xfrm>
          <a:prstGeom prst="rect">
            <a:avLst/>
          </a:prstGeom>
        </p:spPr>
        <p:txBody>
          <a:bodyPr anchor="b" anchorCtr="0"/>
          <a:lstStyle>
            <a:lvl1pPr algn="r"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878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u="none" kern="1200" cap="all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b="0" i="0" kern="1200" baseline="0">
          <a:solidFill>
            <a:schemeClr val="tx1"/>
          </a:solidFill>
          <a:latin typeface="+mn-lt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b="0" i="0" kern="1200" baseline="0">
          <a:solidFill>
            <a:schemeClr val="tx1"/>
          </a:solidFill>
          <a:latin typeface="+mn-lt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b="0" i="0" kern="1200" baseline="0">
          <a:solidFill>
            <a:schemeClr val="tx1"/>
          </a:solidFill>
          <a:latin typeface="+mn-lt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b="0" i="0" kern="1200" baseline="0">
          <a:solidFill>
            <a:schemeClr val="tx1"/>
          </a:solidFill>
          <a:latin typeface="+mn-lt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b="0" i="0" kern="1200" baseline="0">
          <a:solidFill>
            <a:schemeClr val="tx1"/>
          </a:solidFill>
          <a:latin typeface="+mn-lt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21163-D1F7-4972-ABDE-B292789CB1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Access: Forms</a:t>
            </a:r>
            <a:br>
              <a:rPr lang="en-US"/>
            </a:br>
            <a:r>
              <a:rPr lang="en-US"/>
              <a:t>Participation Project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5B852A-0E27-4BD7-9415-9DFC1F526A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WV K-12 Education Problem</a:t>
            </a:r>
          </a:p>
          <a:p>
            <a:r>
              <a:rPr lang="en-US" dirty="0"/>
              <a:t>WV Senate Problem</a:t>
            </a:r>
          </a:p>
        </p:txBody>
      </p:sp>
    </p:spTree>
    <p:extLst>
      <p:ext uri="{BB962C8B-B14F-4D97-AF65-F5344CB8AC3E}">
        <p14:creationId xmlns:p14="http://schemas.microsoft.com/office/powerpoint/2010/main" val="31278771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Create a Form using the Form Wizard:</a:t>
            </a:r>
            <a:br>
              <a:rPr lang="en-US"/>
            </a:br>
            <a:r>
              <a:rPr lang="en-US"/>
              <a:t>Part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Your created form should look similar to the one of the right.</a:t>
            </a:r>
          </a:p>
          <a:p>
            <a:r>
              <a:rPr lang="en-US" dirty="0"/>
              <a:t>You can change to Layout View to edit the form.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57B972-939E-43DC-ACC0-395DED44C5F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F205743D-EA3D-4F4E-B821-D6C258C2BAE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2141980"/>
            <a:ext cx="5384800" cy="2878839"/>
          </a:xfrm>
        </p:spPr>
      </p:pic>
    </p:spTree>
    <p:extLst>
      <p:ext uri="{BB962C8B-B14F-4D97-AF65-F5344CB8AC3E}">
        <p14:creationId xmlns:p14="http://schemas.microsoft.com/office/powerpoint/2010/main" val="1948328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8107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3A8D18-628D-4487-B738-DC5890F6C1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sz="2400" dirty="0"/>
              <a:t>Create a form using the Form tool</a:t>
            </a:r>
          </a:p>
          <a:p>
            <a:pPr fontAlgn="base"/>
            <a:r>
              <a:rPr lang="en-US" sz="2400" dirty="0"/>
              <a:t>Create a form using the Form Wizard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57408A-5E1E-4346-9667-A966A1A28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Topics Covered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61173C-04E8-45E9-8BBC-89AD88B51C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895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75682-418C-41AD-8681-76BF34E09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D62300-8F68-4F74-91DD-ED1F014FAD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Forms can provided a customized way of editing data in the database instead of using Datasheet View.</a:t>
            </a:r>
          </a:p>
          <a:p>
            <a:r>
              <a:rPr lang="en-US" dirty="0"/>
              <a:t>Forms can interact with multiple tables at the same time.</a:t>
            </a:r>
          </a:p>
          <a:p>
            <a:r>
              <a:rPr lang="en-US" dirty="0"/>
              <a:t>While forms can be manually created, it’s easier to use the Form Tool or Form Wizard to make them.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B00EA4-71DA-4EB7-90FA-E7D47A043B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1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a Form using the Form Tool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The Form Tool is a one-click way to create a basic form.</a:t>
            </a:r>
          </a:p>
          <a:p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Select the table you wish to use to create the form.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Open the </a:t>
            </a:r>
            <a:r>
              <a:rPr lang="en-US" b="1" dirty="0"/>
              <a:t>Create</a:t>
            </a:r>
            <a:r>
              <a:rPr lang="en-US" dirty="0"/>
              <a:t> ribbon.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 the </a:t>
            </a:r>
            <a:r>
              <a:rPr lang="en-US" b="1" dirty="0"/>
              <a:t>Forms</a:t>
            </a:r>
            <a:r>
              <a:rPr lang="en-US" dirty="0"/>
              <a:t> section, click the </a:t>
            </a:r>
            <a:r>
              <a:rPr lang="en-US" b="1" u="sng" dirty="0"/>
              <a:t>Form</a:t>
            </a:r>
            <a:r>
              <a:rPr lang="en-US" dirty="0"/>
              <a:t> button.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8C418B-FC85-4BB7-A427-023420FCF98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56C806A-5CBE-4473-BFF7-2F5D129DDFD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1667272"/>
            <a:ext cx="5384800" cy="3828256"/>
          </a:xfrm>
        </p:spPr>
      </p:pic>
    </p:spTree>
    <p:extLst>
      <p:ext uri="{BB962C8B-B14F-4D97-AF65-F5344CB8AC3E}">
        <p14:creationId xmlns:p14="http://schemas.microsoft.com/office/powerpoint/2010/main" val="2215570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FoRM</a:t>
            </a:r>
            <a:r>
              <a:rPr lang="en-US" dirty="0"/>
              <a:t> Layout 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After you create a form, it will open in Layout View.</a:t>
            </a:r>
          </a:p>
          <a:p>
            <a:r>
              <a:rPr lang="en-US" dirty="0"/>
              <a:t>From here, you can edit:</a:t>
            </a:r>
          </a:p>
          <a:p>
            <a:pPr lvl="1"/>
            <a:r>
              <a:rPr lang="en-US" dirty="0"/>
              <a:t>Field labels</a:t>
            </a:r>
          </a:p>
          <a:p>
            <a:pPr lvl="1"/>
            <a:r>
              <a:rPr lang="en-US" dirty="0"/>
              <a:t>Field fonts, background colors</a:t>
            </a:r>
          </a:p>
          <a:p>
            <a:pPr lvl="1"/>
            <a:r>
              <a:rPr lang="en-US" dirty="0"/>
              <a:t>Field text box sizes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F987C9-4378-4196-8DC6-ACC5F7DF047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A83760B7-FC4A-430A-950F-2F1B0C4865D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1667272"/>
            <a:ext cx="5384800" cy="3828256"/>
          </a:xfrm>
        </p:spPr>
      </p:pic>
    </p:spTree>
    <p:extLst>
      <p:ext uri="{BB962C8B-B14F-4D97-AF65-F5344CB8AC3E}">
        <p14:creationId xmlns:p14="http://schemas.microsoft.com/office/powerpoint/2010/main" val="3586035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a Form using the Form Wizard:</a:t>
            </a:r>
            <a:br>
              <a:rPr lang="en-US" dirty="0"/>
            </a:br>
            <a:r>
              <a:rPr lang="en-US" dirty="0"/>
              <a:t>Part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The Form Wizard provides a customizable way to create forms.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Go to the </a:t>
            </a:r>
            <a:r>
              <a:rPr lang="en-US" b="1" dirty="0"/>
              <a:t>Create</a:t>
            </a:r>
            <a:r>
              <a:rPr lang="en-US" dirty="0"/>
              <a:t> ribbon.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 the </a:t>
            </a:r>
            <a:r>
              <a:rPr lang="en-US" b="1" dirty="0"/>
              <a:t>Forms</a:t>
            </a:r>
            <a:r>
              <a:rPr lang="en-US" dirty="0"/>
              <a:t> section, click the </a:t>
            </a:r>
            <a:r>
              <a:rPr lang="en-US" b="1" u="sng" dirty="0"/>
              <a:t>Form Wizard</a:t>
            </a:r>
            <a:r>
              <a:rPr lang="en-US" dirty="0"/>
              <a:t> button.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 the Form Wizard, go to the </a:t>
            </a:r>
            <a:r>
              <a:rPr lang="en-US" i="1" dirty="0"/>
              <a:t>Tables/Queries</a:t>
            </a:r>
            <a:r>
              <a:rPr lang="en-US" dirty="0"/>
              <a:t> dialog box and select the table or query to use in the form.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Click the </a:t>
            </a:r>
            <a:r>
              <a:rPr lang="en-US" b="1" u="sng" dirty="0"/>
              <a:t>&gt;</a:t>
            </a:r>
            <a:r>
              <a:rPr lang="en-US" dirty="0"/>
              <a:t> button to move the fields to show in the form to the </a:t>
            </a:r>
            <a:r>
              <a:rPr lang="en-US" i="1" dirty="0"/>
              <a:t>Selected Fields</a:t>
            </a:r>
            <a:r>
              <a:rPr lang="en-US" dirty="0"/>
              <a:t> box.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Repeat Steps 3-4 if you must add fields from multiple tables or queries.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Click the </a:t>
            </a:r>
            <a:r>
              <a:rPr lang="en-US" b="1" u="sng" dirty="0"/>
              <a:t>Next</a:t>
            </a:r>
            <a:r>
              <a:rPr lang="en-US" dirty="0"/>
              <a:t> button.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D20EC8-6F33-4230-9AC7-A81629EE8B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7A1B3914-FB9E-4A27-BECD-D9D9D6B6A78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762" y="1833781"/>
            <a:ext cx="4590476" cy="3495238"/>
          </a:xfrm>
        </p:spPr>
      </p:pic>
    </p:spTree>
    <p:extLst>
      <p:ext uri="{BB962C8B-B14F-4D97-AF65-F5344CB8AC3E}">
        <p14:creationId xmlns:p14="http://schemas.microsoft.com/office/powerpoint/2010/main" val="1055063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75B51-3CD0-4523-9F79-99324A3DA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a Form using the Form Wizard:</a:t>
            </a:r>
            <a:br>
              <a:rPr lang="en-US" dirty="0"/>
            </a:br>
            <a:r>
              <a:rPr lang="en-US" dirty="0"/>
              <a:t>Part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944283-FD4B-4179-BB17-34A75EFBF2D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7"/>
            </a:pPr>
            <a:r>
              <a:rPr lang="en-US" dirty="0"/>
              <a:t>If you selected fields from multiple tables or queries, you will be asked how to view the data.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dirty="0"/>
              <a:t>In most cases, </a:t>
            </a:r>
            <a:r>
              <a:rPr lang="en-US" i="1" dirty="0"/>
              <a:t>Form with </a:t>
            </a:r>
            <a:r>
              <a:rPr lang="en-US" i="1" dirty="0" err="1"/>
              <a:t>subform</a:t>
            </a:r>
            <a:r>
              <a:rPr lang="en-US" i="1" dirty="0"/>
              <a:t>(s)</a:t>
            </a:r>
            <a:r>
              <a:rPr lang="en-US" dirty="0"/>
              <a:t> is preferred.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dirty="0"/>
              <a:t>Look at the option previews to see how each looks.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dirty="0"/>
              <a:t>Click the </a:t>
            </a:r>
            <a:r>
              <a:rPr lang="en-US" b="1" u="sng" dirty="0"/>
              <a:t>Next</a:t>
            </a:r>
            <a:r>
              <a:rPr lang="en-US" dirty="0"/>
              <a:t> button when done.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617ACCE-EF6E-4825-B6D1-076C8A44BD4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762" y="1833781"/>
            <a:ext cx="4590476" cy="3495238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4D5286-20F4-40A9-8361-75FA824C0F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083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a Form using the Form Wizard:</a:t>
            </a:r>
            <a:br>
              <a:rPr lang="en-US" dirty="0"/>
            </a:br>
            <a:r>
              <a:rPr lang="en-US" dirty="0"/>
              <a:t>Part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8"/>
            </a:pPr>
            <a:r>
              <a:rPr lang="en-US" dirty="0"/>
              <a:t>Select how the form will be organized. Options may vary depending on the fields selected:</a:t>
            </a:r>
          </a:p>
          <a:p>
            <a:pPr lvl="1"/>
            <a:r>
              <a:rPr lang="en-US" dirty="0"/>
              <a:t>Columnar (one record)</a:t>
            </a:r>
          </a:p>
          <a:p>
            <a:pPr lvl="1"/>
            <a:r>
              <a:rPr lang="en-US" dirty="0"/>
              <a:t>Tabular (multiple records)</a:t>
            </a:r>
          </a:p>
          <a:p>
            <a:pPr lvl="1"/>
            <a:r>
              <a:rPr lang="en-US" dirty="0"/>
              <a:t>Datasheet</a:t>
            </a:r>
          </a:p>
          <a:p>
            <a:pPr lvl="1"/>
            <a:r>
              <a:rPr lang="en-US" dirty="0"/>
              <a:t>Justified (one record)</a:t>
            </a:r>
          </a:p>
          <a:p>
            <a:pPr marL="514350" indent="-514350">
              <a:buFont typeface="+mj-lt"/>
              <a:buAutoNum type="arabicPeriod" startAt="8"/>
            </a:pPr>
            <a:r>
              <a:rPr lang="en-US" dirty="0"/>
              <a:t>Click the </a:t>
            </a:r>
            <a:r>
              <a:rPr lang="en-US" b="1" u="sng" dirty="0"/>
              <a:t>Next</a:t>
            </a:r>
            <a:r>
              <a:rPr lang="en-US" dirty="0"/>
              <a:t> button.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1C08B3-B0AB-4365-AB47-5318B8703A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C16BFC77-51B4-4093-A95B-AD18E48046A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762" y="1833781"/>
            <a:ext cx="4590476" cy="3495238"/>
          </a:xfrm>
        </p:spPr>
      </p:pic>
    </p:spTree>
    <p:extLst>
      <p:ext uri="{BB962C8B-B14F-4D97-AF65-F5344CB8AC3E}">
        <p14:creationId xmlns:p14="http://schemas.microsoft.com/office/powerpoint/2010/main" val="32674260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a Form using the Form Wizard:</a:t>
            </a:r>
            <a:br>
              <a:rPr lang="en-US" dirty="0"/>
            </a:br>
            <a:r>
              <a:rPr lang="en-US" dirty="0"/>
              <a:t>Part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10"/>
            </a:pPr>
            <a:r>
              <a:rPr lang="en-US" dirty="0"/>
              <a:t>Enter the title(s) of the form and </a:t>
            </a:r>
            <a:r>
              <a:rPr lang="en-US" dirty="0" err="1"/>
              <a:t>subform</a:t>
            </a:r>
            <a:r>
              <a:rPr lang="en-US" dirty="0"/>
              <a:t> in the boxes.</a:t>
            </a:r>
          </a:p>
          <a:p>
            <a:pPr marL="514350" indent="-514350">
              <a:buFont typeface="+mj-lt"/>
              <a:buAutoNum type="arabicPeriod" startAt="10"/>
            </a:pPr>
            <a:r>
              <a:rPr lang="en-US" dirty="0"/>
              <a:t>Select whether you wish to open the form or modify its design.</a:t>
            </a:r>
          </a:p>
          <a:p>
            <a:pPr marL="514350" indent="-514350">
              <a:buFont typeface="+mj-lt"/>
              <a:buAutoNum type="arabicPeriod" startAt="10"/>
            </a:pPr>
            <a:r>
              <a:rPr lang="en-US" dirty="0"/>
              <a:t>Click the </a:t>
            </a:r>
            <a:r>
              <a:rPr lang="en-US" b="1" u="sng" dirty="0"/>
              <a:t>Finish</a:t>
            </a:r>
            <a:r>
              <a:rPr lang="en-US" dirty="0"/>
              <a:t> button.</a:t>
            </a:r>
            <a:endParaRPr lang="en-US" b="1" u="sn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61FBE8-FB00-4694-AC86-4C2425EFF8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F66730B6-B136-4E59-9F71-F89BE5CD05A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762" y="1833781"/>
            <a:ext cx="4590476" cy="3495238"/>
          </a:xfrm>
        </p:spPr>
      </p:pic>
    </p:spTree>
    <p:extLst>
      <p:ext uri="{BB962C8B-B14F-4D97-AF65-F5344CB8AC3E}">
        <p14:creationId xmlns:p14="http://schemas.microsoft.com/office/powerpoint/2010/main" val="2897837764"/>
      </p:ext>
    </p:extLst>
  </p:cSld>
  <p:clrMapOvr>
    <a:masterClrMapping/>
  </p:clrMapOvr>
</p:sld>
</file>

<file path=ppt/theme/theme1.xml><?xml version="1.0" encoding="utf-8"?>
<a:theme xmlns:a="http://schemas.openxmlformats.org/drawingml/2006/main" name="CS101 Theme - Gold Variant">
  <a:themeElements>
    <a:clrScheme name="WVU">
      <a:dk1>
        <a:srgbClr val="000000"/>
      </a:dk1>
      <a:lt1>
        <a:sysClr val="window" lastClr="FFFFFF"/>
      </a:lt1>
      <a:dk2>
        <a:srgbClr val="002855"/>
      </a:dk2>
      <a:lt2>
        <a:srgbClr val="E0E0E0"/>
      </a:lt2>
      <a:accent1>
        <a:srgbClr val="EEB211"/>
      </a:accent1>
      <a:accent2>
        <a:srgbClr val="0033A0"/>
      </a:accent2>
      <a:accent3>
        <a:srgbClr val="4B3D2A"/>
      </a:accent3>
      <a:accent4>
        <a:srgbClr val="ED8B00"/>
      </a:accent4>
      <a:accent5>
        <a:srgbClr val="BE3A34"/>
      </a:accent5>
      <a:accent6>
        <a:srgbClr val="0D5257"/>
      </a:accent6>
      <a:hlink>
        <a:srgbClr val="005EB8"/>
      </a:hlink>
      <a:folHlink>
        <a:srgbClr val="005EB8"/>
      </a:folHlink>
    </a:clrScheme>
    <a:fontScheme name="WV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S101 Presentation Template 16x9.potx" id="{23D45651-395F-493E-81CF-603CEB7D461D}" vid="{DF2EAD57-A6DC-4044-8693-A620B407118C}"/>
    </a:ext>
  </a:extLst>
</a:theme>
</file>

<file path=ppt/theme/theme2.xml><?xml version="1.0" encoding="utf-8"?>
<a:theme xmlns:a="http://schemas.openxmlformats.org/drawingml/2006/main" name="CS101 Theme - Blue Variant">
  <a:themeElements>
    <a:clrScheme name="WVU">
      <a:dk1>
        <a:srgbClr val="000000"/>
      </a:dk1>
      <a:lt1>
        <a:sysClr val="window" lastClr="FFFFFF"/>
      </a:lt1>
      <a:dk2>
        <a:srgbClr val="002855"/>
      </a:dk2>
      <a:lt2>
        <a:srgbClr val="E0E0E0"/>
      </a:lt2>
      <a:accent1>
        <a:srgbClr val="EEB211"/>
      </a:accent1>
      <a:accent2>
        <a:srgbClr val="0033A0"/>
      </a:accent2>
      <a:accent3>
        <a:srgbClr val="4B3D2A"/>
      </a:accent3>
      <a:accent4>
        <a:srgbClr val="ED8B00"/>
      </a:accent4>
      <a:accent5>
        <a:srgbClr val="BE3A34"/>
      </a:accent5>
      <a:accent6>
        <a:srgbClr val="0D5257"/>
      </a:accent6>
      <a:hlink>
        <a:srgbClr val="005EB8"/>
      </a:hlink>
      <a:folHlink>
        <a:srgbClr val="005EB8"/>
      </a:folHlink>
    </a:clrScheme>
    <a:fontScheme name="WV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S101 Presentation Template 16x9.potx" id="{23D45651-395F-493E-81CF-603CEB7D461D}" vid="{2AAC0707-5A01-4FBA-AC82-9B19E979679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ap:Properties xmlns:vt="http://schemas.openxmlformats.org/officeDocument/2006/docPropsVTypes" xmlns:ap="http://schemas.openxmlformats.org/officeDocument/2006/extended-properties">
  <ap:Template>CS101 Presentation Template 16x9</ap:Template>
  <ap:TotalTime>393</ap:TotalTime>
  <ap:Words>444</ap:Words>
  <ap:Application>Microsoft Office PowerPoint</ap:Application>
  <ap:PresentationFormat>Widescreen</ap:PresentationFormat>
  <ap:Paragraphs>58</ap:Paragraphs>
  <ap:Slides>11</ap:Slides>
  <ap:Notes>0</ap:Notes>
  <ap:HiddenSlides>0</ap:HiddenSlides>
  <ap:MMClips>0</ap:MMClips>
  <ap:ScaleCrop>false</ap:ScaleCrop>
  <ap:HeadingPairs>
    <vt:vector baseType="variant" size="6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ap:HeadingPairs>
  <ap:TitlesOfParts>
    <vt:vector baseType="lpstr" size="15">
      <vt:lpstr>Arial</vt:lpstr>
      <vt:lpstr>Calibri</vt:lpstr>
      <vt:lpstr>CS101 Theme - Gold Variant</vt:lpstr>
      <vt:lpstr>CS101 Theme - Blue Variant</vt:lpstr>
      <vt:lpstr>Access: Forms Participation Project</vt:lpstr>
      <vt:lpstr>Topics Covered</vt:lpstr>
      <vt:lpstr>Forms</vt:lpstr>
      <vt:lpstr>Create a Form using the Form Tool</vt:lpstr>
      <vt:lpstr>FoRM Layout View</vt:lpstr>
      <vt:lpstr>Create a Form using the Form Wizard: Part 1</vt:lpstr>
      <vt:lpstr>Create a Form using the Form Wizard: Part 2</vt:lpstr>
      <vt:lpstr>Create a Form using the Form Wizard: Part 3</vt:lpstr>
      <vt:lpstr>Create a Form using the Form Wizard: Part 4</vt:lpstr>
      <vt:lpstr>Create a Form using the Form Wizard: Part 5</vt:lpstr>
      <vt:lpstr>PowerPoint Presentation</vt:lpstr>
    </vt:vector>
  </ap:TitlesOfParts>
  <ap:LinksUpToDate>false</ap:LinksUpToDate>
  <ap:SharedDoc>false</ap:SharedDoc>
  <ap:HyperlinksChanged>false</ap:HyperlinksChanged>
  <ap:AppVersion>16.0000</ap:AppVersion>
  <ap:Company>West Virginia University</ap:Company>
</ap:Properties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dc:title>Forms Participation Project</dc:title>
  <dc:creator>Computer Science 101</dc:creator>
  <lastModifiedBy>Brian Powell</lastModifiedBy>
  <revision>172</revision>
  <dcterms:created xsi:type="dcterms:W3CDTF">2018-01-04T17:28:40.0000000Z</dcterms:created>
  <dcterms:modified xsi:type="dcterms:W3CDTF">2018-09-20T20:46:58.0000000Z</dcterms:modified>
</coreProperties>
</file>