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AE1734-4D17-4858-B3DD-791BA33F34A6}" v="11" dt="2025-07-31T14:05:20.3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Powell" userId="6ee71233-9879-4c3c-8ef9-2fa905eb1774" providerId="ADAL" clId="{93AE1734-4D17-4858-B3DD-791BA33F34A6}"/>
    <pc:docChg chg="custSel modSld modMainMaster">
      <pc:chgData name="Brian Powell" userId="6ee71233-9879-4c3c-8ef9-2fa905eb1774" providerId="ADAL" clId="{93AE1734-4D17-4858-B3DD-791BA33F34A6}" dt="2025-07-31T14:03:33.957" v="15" actId="1076"/>
      <pc:docMkLst>
        <pc:docMk/>
      </pc:docMkLst>
      <pc:sldChg chg="modSp mod modTransition">
        <pc:chgData name="Brian Powell" userId="6ee71233-9879-4c3c-8ef9-2fa905eb1774" providerId="ADAL" clId="{93AE1734-4D17-4858-B3DD-791BA33F34A6}" dt="2025-07-31T14:02:22.671" v="4"/>
        <pc:sldMkLst>
          <pc:docMk/>
          <pc:sldMk cId="2932826438" sldId="256"/>
        </pc:sldMkLst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2932826438" sldId="256"/>
            <ac:spMk id="2" creationId="{0E895870-9AC2-E114-E8D1-EB66153A25B2}"/>
          </ac:spMkLst>
        </pc:spChg>
        <pc:spChg chg="mod">
          <ac:chgData name="Brian Powell" userId="6ee71233-9879-4c3c-8ef9-2fa905eb1774" providerId="ADAL" clId="{93AE1734-4D17-4858-B3DD-791BA33F34A6}" dt="2025-07-31T14:01:31.738" v="1" actId="27636"/>
          <ac:spMkLst>
            <pc:docMk/>
            <pc:sldMk cId="2932826438" sldId="256"/>
            <ac:spMk id="3" creationId="{79AB866A-7F7E-A51D-3860-A6CCE2C347D9}"/>
          </ac:spMkLst>
        </pc:spChg>
      </pc:sldChg>
      <pc:sldChg chg="modSp modTransition modAnim">
        <pc:chgData name="Brian Powell" userId="6ee71233-9879-4c3c-8ef9-2fa905eb1774" providerId="ADAL" clId="{93AE1734-4D17-4858-B3DD-791BA33F34A6}" dt="2025-07-31T14:02:22.671" v="4"/>
        <pc:sldMkLst>
          <pc:docMk/>
          <pc:sldMk cId="540549906" sldId="257"/>
        </pc:sldMkLst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540549906" sldId="257"/>
            <ac:spMk id="2" creationId="{BFC7609C-7BE9-3876-1688-BFBBA65B2197}"/>
          </ac:spMkLst>
        </pc:spChg>
        <pc:graphicFrameChg chg="mod">
          <ac:chgData name="Brian Powell" userId="6ee71233-9879-4c3c-8ef9-2fa905eb1774" providerId="ADAL" clId="{93AE1734-4D17-4858-B3DD-791BA33F34A6}" dt="2025-07-31T14:01:31.622" v="0"/>
          <ac:graphicFrameMkLst>
            <pc:docMk/>
            <pc:sldMk cId="540549906" sldId="257"/>
            <ac:graphicFrameMk id="4" creationId="{1642F321-2D87-388D-CF13-6E432CAD329C}"/>
          </ac:graphicFrameMkLst>
        </pc:graphicFrameChg>
      </pc:sldChg>
      <pc:sldChg chg="modSp modTransition">
        <pc:chgData name="Brian Powell" userId="6ee71233-9879-4c3c-8ef9-2fa905eb1774" providerId="ADAL" clId="{93AE1734-4D17-4858-B3DD-791BA33F34A6}" dt="2025-07-31T14:02:22.671" v="4"/>
        <pc:sldMkLst>
          <pc:docMk/>
          <pc:sldMk cId="2859801018" sldId="258"/>
        </pc:sldMkLst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2859801018" sldId="258"/>
            <ac:spMk id="2" creationId="{1433D79F-1436-0FF8-0F1A-A4861C0B2F29}"/>
          </ac:spMkLst>
        </pc:spChg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2859801018" sldId="258"/>
            <ac:spMk id="3" creationId="{3CAFE36C-2A61-B0D6-419A-A049C5C51F5A}"/>
          </ac:spMkLst>
        </pc:spChg>
      </pc:sldChg>
      <pc:sldChg chg="modSp modTransition">
        <pc:chgData name="Brian Powell" userId="6ee71233-9879-4c3c-8ef9-2fa905eb1774" providerId="ADAL" clId="{93AE1734-4D17-4858-B3DD-791BA33F34A6}" dt="2025-07-31T14:02:22.671" v="4"/>
        <pc:sldMkLst>
          <pc:docMk/>
          <pc:sldMk cId="201258225" sldId="259"/>
        </pc:sldMkLst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201258225" sldId="259"/>
            <ac:spMk id="2" creationId="{A4E645B6-E4CB-9BA7-1E8D-E41605B3DEFC}"/>
          </ac:spMkLst>
        </pc:spChg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201258225" sldId="259"/>
            <ac:spMk id="3" creationId="{08A690E9-718E-C331-D98B-56229487EB23}"/>
          </ac:spMkLst>
        </pc:spChg>
      </pc:sldChg>
      <pc:sldChg chg="modSp modTransition">
        <pc:chgData name="Brian Powell" userId="6ee71233-9879-4c3c-8ef9-2fa905eb1774" providerId="ADAL" clId="{93AE1734-4D17-4858-B3DD-791BA33F34A6}" dt="2025-07-31T14:02:22.671" v="4"/>
        <pc:sldMkLst>
          <pc:docMk/>
          <pc:sldMk cId="396589373" sldId="260"/>
        </pc:sldMkLst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396589373" sldId="260"/>
            <ac:spMk id="2" creationId="{2431FD9A-2CEA-F30E-D6BF-6D1B82FAA59B}"/>
          </ac:spMkLst>
        </pc:spChg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396589373" sldId="260"/>
            <ac:spMk id="3" creationId="{667F3C01-CADF-F3B0-F1F5-80A73DB45AAD}"/>
          </ac:spMkLst>
        </pc:spChg>
      </pc:sldChg>
      <pc:sldChg chg="modSp modTransition">
        <pc:chgData name="Brian Powell" userId="6ee71233-9879-4c3c-8ef9-2fa905eb1774" providerId="ADAL" clId="{93AE1734-4D17-4858-B3DD-791BA33F34A6}" dt="2025-07-31T14:02:22.671" v="4"/>
        <pc:sldMkLst>
          <pc:docMk/>
          <pc:sldMk cId="2490946494" sldId="261"/>
        </pc:sldMkLst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2490946494" sldId="261"/>
            <ac:spMk id="2" creationId="{39742CEC-DD78-D52D-DDFF-53523A0912A5}"/>
          </ac:spMkLst>
        </pc:spChg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2490946494" sldId="261"/>
            <ac:spMk id="3" creationId="{4E27D174-17E5-D6AB-5A76-5797CA538FE3}"/>
          </ac:spMkLst>
        </pc:spChg>
      </pc:sldChg>
      <pc:sldChg chg="modSp modTransition">
        <pc:chgData name="Brian Powell" userId="6ee71233-9879-4c3c-8ef9-2fa905eb1774" providerId="ADAL" clId="{93AE1734-4D17-4858-B3DD-791BA33F34A6}" dt="2025-07-31T14:02:22.671" v="4"/>
        <pc:sldMkLst>
          <pc:docMk/>
          <pc:sldMk cId="937391638" sldId="262"/>
        </pc:sldMkLst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937391638" sldId="262"/>
            <ac:spMk id="2" creationId="{B23FEA60-E04A-16D9-95A8-627DE086F66F}"/>
          </ac:spMkLst>
        </pc:spChg>
        <pc:spChg chg="mod">
          <ac:chgData name="Brian Powell" userId="6ee71233-9879-4c3c-8ef9-2fa905eb1774" providerId="ADAL" clId="{93AE1734-4D17-4858-B3DD-791BA33F34A6}" dt="2025-07-31T14:01:31.622" v="0"/>
          <ac:spMkLst>
            <pc:docMk/>
            <pc:sldMk cId="937391638" sldId="262"/>
            <ac:spMk id="3" creationId="{C72C35F3-F61E-3C08-EC16-6E90A0343BBC}"/>
          </ac:spMkLst>
        </pc:spChg>
      </pc:sldChg>
      <pc:sldMasterChg chg="addSp modSp mod">
        <pc:chgData name="Brian Powell" userId="6ee71233-9879-4c3c-8ef9-2fa905eb1774" providerId="ADAL" clId="{93AE1734-4D17-4858-B3DD-791BA33F34A6}" dt="2025-07-31T14:03:33.957" v="15" actId="1076"/>
        <pc:sldMasterMkLst>
          <pc:docMk/>
          <pc:sldMasterMk cId="579095504" sldId="2147483660"/>
        </pc:sldMasterMkLst>
        <pc:picChg chg="add mod">
          <ac:chgData name="Brian Powell" userId="6ee71233-9879-4c3c-8ef9-2fa905eb1774" providerId="ADAL" clId="{93AE1734-4D17-4858-B3DD-791BA33F34A6}" dt="2025-07-31T14:03:33.957" v="15" actId="1076"/>
          <ac:picMkLst>
            <pc:docMk/>
            <pc:sldMasterMk cId="579095504" sldId="2147483660"/>
            <ac:picMk id="11" creationId="{E8899E0D-340D-9A74-BADB-28DDDD805BBF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westvirginiauniversity.sharepoint.com/sites/CS101/Shared%20Documents/Course%20Content/Exam%20Review%20Projects/Exam%20#2 Review/Motorcycle Registration - Old/Data Files ER2 MRP/char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Annual Registrations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'Annual Registrations'!$A$2</c:f>
              <c:strCache>
                <c:ptCount val="1"/>
                <c:pt idx="0">
                  <c:v>Moped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'Annual Registrations'!$B$1:$F$1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'Annual Registrations'!$B$2:$F$2</c:f>
              <c:numCache>
                <c:formatCode>#,##0</c:formatCode>
                <c:ptCount val="5"/>
                <c:pt idx="0">
                  <c:v>7126</c:v>
                </c:pt>
                <c:pt idx="1">
                  <c:v>7054</c:v>
                </c:pt>
                <c:pt idx="2">
                  <c:v>7123</c:v>
                </c:pt>
                <c:pt idx="3">
                  <c:v>5535</c:v>
                </c:pt>
                <c:pt idx="4">
                  <c:v>5070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15-4D16-99E8-B14E3D8CEECD}"/>
            </c:ext>
          </c:extLst>
        </c:ser>
        <c:ser>
          <c:idx val="1"/>
          <c:order val="1"/>
          <c:tx>
            <c:strRef>
              <c:f>'Annual Registrations'!$A$3</c:f>
              <c:strCache>
                <c:ptCount val="1"/>
                <c:pt idx="0">
                  <c:v>Motorcycle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'Annual Registrations'!$B$1:$F$1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'Annual Registrations'!$B$3:$F$3</c:f>
              <c:numCache>
                <c:formatCode>#,##0</c:formatCode>
                <c:ptCount val="5"/>
                <c:pt idx="0">
                  <c:v>96539</c:v>
                </c:pt>
                <c:pt idx="1">
                  <c:v>106355</c:v>
                </c:pt>
                <c:pt idx="2">
                  <c:v>108510</c:v>
                </c:pt>
                <c:pt idx="3">
                  <c:v>107214</c:v>
                </c:pt>
                <c:pt idx="4">
                  <c:v>110644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015-4D16-99E8-B14E3D8CEECD}"/>
            </c:ext>
          </c:extLst>
        </c:ser>
        <c:ser>
          <c:idx val="2"/>
          <c:order val="2"/>
          <c:tx>
            <c:strRef>
              <c:f>'Annual Registrations'!$A$4</c:f>
              <c:strCache>
                <c:ptCount val="1"/>
                <c:pt idx="0">
                  <c:v>Tricycle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'Annual Registrations'!$B$1:$F$1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'Annual Registrations'!$B$4:$F$4</c:f>
              <c:numCache>
                <c:formatCode>#,##0</c:formatCode>
                <c:ptCount val="5"/>
                <c:pt idx="0">
                  <c:v>974</c:v>
                </c:pt>
                <c:pt idx="1">
                  <c:v>945</c:v>
                </c:pt>
                <c:pt idx="2">
                  <c:v>901</c:v>
                </c:pt>
                <c:pt idx="3">
                  <c:v>840</c:v>
                </c:pt>
                <c:pt idx="4">
                  <c:v>685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015-4D16-99E8-B14E3D8CEECD}"/>
            </c:ext>
          </c:extLst>
        </c:ser>
        <c:ser>
          <c:idx val="3"/>
          <c:order val="3"/>
          <c:tx>
            <c:strRef>
              <c:f>'Annual Registrations'!$A$5</c:f>
              <c:strCache>
                <c:ptCount val="1"/>
                <c:pt idx="0">
                  <c:v>Total Registrations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'Annual Registrations'!$B$1:$F$1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'Annual Registrations'!$B$5:$F$5</c:f>
              <c:numCache>
                <c:formatCode>#,##0</c:formatCode>
                <c:ptCount val="5"/>
                <c:pt idx="0">
                  <c:v>104639</c:v>
                </c:pt>
                <c:pt idx="1">
                  <c:v>114354</c:v>
                </c:pt>
                <c:pt idx="2">
                  <c:v>116534</c:v>
                </c:pt>
                <c:pt idx="3">
                  <c:v>113589</c:v>
                </c:pt>
                <c:pt idx="4">
                  <c:v>116399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015-4D16-99E8-B14E3D8CEE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31061408"/>
        <c:axId val="1731056608"/>
      </c:lineChart>
      <c:catAx>
        <c:axId val="17310614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1056608"/>
        <c:crosses val="autoZero"/>
        <c:auto val="1"/>
        <c:lblAlgn val="ctr"/>
        <c:lblOffset val="100"/>
        <c:noMultiLvlLbl val="0"/>
      </c:catAx>
      <c:valAx>
        <c:axId val="173105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Registrations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31061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9157C-A730-4210-B6D2-E7D08D4B34C5}" type="datetimeFigureOut">
              <a:rPr lang="en-US" smtClean="0"/>
              <a:t>7/31/2025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914D0-01B5-4F02-877E-0F1DE388F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510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CD7F-86B8-4434-9E03-0345543CA063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7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C2E2-F853-4F4E-A01A-BF20D559EA18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1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73795-B3DE-425C-9A3E-896A048FE7E8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61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DE19-F8F8-4892-8E26-59999277E1AA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67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D402-BA8E-4487-B72B-66B4F7C71E2A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5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4EE82-6C59-46F2-848F-038AEC729F47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69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4C223-4813-4B81-86B4-AAC638FD36F9}" type="datetime1">
              <a:rPr lang="en-US" smtClean="0"/>
              <a:t>7/31/2025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0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44BB-A126-4620-AB79-1B5901077673}" type="datetime1">
              <a:rPr lang="en-US" smtClean="0"/>
              <a:t>7/31/2025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014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A014-668F-4339-80B1-DBFDAC17DBCC}" type="datetime1">
              <a:rPr lang="en-US" smtClean="0"/>
              <a:t>7/31/2025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Firstname Lastname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16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2EA73E-569C-4529-B056-8C0D3200D1B0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Firstname Lastname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16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00E3C-91B8-4596-BB7E-F34B184CC886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5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7503FDD-BCFC-4EFF-9B26-DD3EA7328E2B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Firstname Lastname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D046727-2DEF-4F55-B691-ECA418445AF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motorcycle parked on the sidewalk&#10;&#10;AI-generated content may be incorrect.">
            <a:extLst>
              <a:ext uri="{FF2B5EF4-FFF2-40B4-BE49-F238E27FC236}">
                <a16:creationId xmlns:a16="http://schemas.microsoft.com/office/drawing/2014/main" id="{E8899E0D-340D-9A74-BADB-28DDDD805BB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160" y="0"/>
            <a:ext cx="1005840" cy="63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95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95870-9AC2-E114-E8D1-EB66153A25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Motorcycle Registrations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AB866A-7F7E-A51D-3860-A6CCE2C347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Firstname</a:t>
            </a:r>
            <a:r>
              <a:rPr lang="en-US" dirty="0"/>
              <a:t> Lastname</a:t>
            </a:r>
          </a:p>
          <a:p>
            <a:r>
              <a:rPr lang="en-US" dirty="0"/>
              <a:t>Computer Science 101 Section 999</a:t>
            </a:r>
          </a:p>
          <a:p>
            <a:fld id="{6ADF8299-4D07-480F-8B09-EC168F9AAEEF}" type="datetime4">
              <a:rPr lang="en-US" smtClean="0"/>
              <a:t>July 31, 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82643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7609C-7BE9-3876-1688-BFBBA65B2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Registrations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642F321-2D87-388D-CF13-6E432CAD329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38138-1BE4-73E2-1340-E0E66B97C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F225E-4A62-4C2B-AA94-BF07C72BF096}" type="datetime1">
              <a:rPr lang="en-US" smtClean="0"/>
              <a:t>7/31/2025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144215-589F-DCAA-3CEF-B10823FA9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4C0AAF-A603-6752-BEAF-D4A9CDD8D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49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3D79F-1436-0FF8-0F1A-A4861C0B2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12a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FE36C-2A61-B0D6-419A-A049C5C51F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While cars are more expensive, they are more versatile. They can be comfortably used in all types of weather, can more easily haul items, and are capable of carrying 4+ people when a motorcycle can normally only handle 1-2 people.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2FCD5-C4B0-71A0-2664-1D8E77A5C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1BB5-9CA3-4E43-91B7-D1456CE95988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DA151-FF30-4C8D-0B1F-BFC735B13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2B0EF-EF9C-53EC-6D71-75505631D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8010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645B6-E4CB-9BA7-1E8D-E41605B3D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12b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690E9-718E-C331-D98B-56229487EB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number of registrations was essentially flat for all types.</a:t>
            </a:r>
          </a:p>
          <a:p>
            <a:r>
              <a:rPr lang="en-US" dirty="0"/>
              <a:t>This suggests there were no major economic changes, or at least ones significant enough affect purchases of motorcycles, mopeds, or motorized tricycles.</a:t>
            </a:r>
          </a:p>
          <a:p>
            <a:r>
              <a:rPr lang="en-US" dirty="0"/>
              <a:t>This time period of this data overlaps with the COVID pandemic. Even still, people continued to purchase vehicles, likely because they required them for transportation.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7233E-FBFA-6A23-6D15-F0B6ED9DA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58B8C-FC83-4D09-BB95-A73ADF13C603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DAED3-D402-A810-A70F-38BEA4059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A38CF-F7A8-FCF5-2F88-BE9F88A17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5822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FD9A-2CEA-F30E-D6BF-6D1B82FAA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12c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F3C01-CADF-F3B0-F1F5-80A73DB45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Motorcycles weigh much less than a car. They don't need as large of an engine to be able to move them.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59332F-03B9-5D09-E331-0EC25724E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A73B-A22B-4E26-8677-5CBB7CF7C7AE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8D2CA-083A-0D1B-0D63-2D451DEE0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B8AFA2-23BF-A6BA-3644-8423494FE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937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42CEC-DD78-D52D-DDFF-53523A091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12d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7D174-17E5-D6AB-5A76-5797CA538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car, there is a steel frame surrounding the passenger. Seat belts help restrain them in place. Airbags and crumple zones cushion impacts.</a:t>
            </a:r>
          </a:p>
          <a:p>
            <a:r>
              <a:rPr lang="en-US" dirty="0"/>
              <a:t>Motorcycles have none of these safety features. The rider is exposed, can easily be thrown from the motorcycle, and there is nothing to cushion them.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368DB-41B9-DC28-68C1-87FA35FF6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EE87D-9489-47F6-A2E5-E7DED227B9E8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66919-9944-B77E-2773-31563F81E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AEE87-D2D4-0536-DD96-C2F154E50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94649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FEA60-E04A-16D9-95A8-627DE086F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12e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C35F3-F61E-3C08-EC16-6E90A0343B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Motorcycles are generally much more expensive than mopeds. That means they're worth more, and also that the people purchasing them are more likely to be able to afford the tax.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3B2E3-79BF-12CB-E0EB-CEB5E467B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FD0A0-0D21-48C0-B371-B1020230434E}" type="datetime1">
              <a:rPr lang="en-US" smtClean="0"/>
              <a:t>7/31/2025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4966E9-9A6E-F1E1-34E6-666CDE05B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Firstname Lastname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EC3E0-DFA3-301E-0B6B-BBE428212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46727-2DEF-4F55-B691-ECA418445AF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9163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B9D8C422C5C247A9986974DA5711EF" ma:contentTypeVersion="20" ma:contentTypeDescription="Create a new document." ma:contentTypeScope="" ma:versionID="b747f9da619253a1ddd18bd0fc3f8db2">
  <xsd:schema xmlns:xsd="http://www.w3.org/2001/XMLSchema" xmlns:xs="http://www.w3.org/2001/XMLSchema" xmlns:p="http://schemas.microsoft.com/office/2006/metadata/properties" xmlns:ns2="9ce74c6f-0b4d-4e58-bc88-16eb9a3f2174" xmlns:ns3="efe8fa35-cd42-4519-861a-518b090cec4b" targetNamespace="http://schemas.microsoft.com/office/2006/metadata/properties" ma:root="true" ma:fieldsID="7bb0a2645a301432a1eaf4893072fd57" ns2:_="" ns3:_="">
    <xsd:import namespace="9ce74c6f-0b4d-4e58-bc88-16eb9a3f2174"/>
    <xsd:import namespace="efe8fa35-cd42-4519-861a-518b090cec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TaxCatchAll" minOccurs="0"/>
                <xsd:element ref="ns2:lcf76f155ced4ddcb4097134ff3c332f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e74c6f-0b4d-4e58-bc88-16eb9a3f21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1bafe79d-3d34-4b47-ba45-d446bc85ef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e8fa35-cd42-4519-861a-518b090cec4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8bed8d1-a202-46b9-90bf-c9d1e038d253}" ma:internalName="TaxCatchAll" ma:showField="CatchAllData" ma:web="efe8fa35-cd42-4519-861a-518b090cec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ce74c6f-0b4d-4e58-bc88-16eb9a3f2174">
      <Terms xmlns="http://schemas.microsoft.com/office/infopath/2007/PartnerControls"/>
    </lcf76f155ced4ddcb4097134ff3c332f>
    <TaxCatchAll xmlns="efe8fa35-cd42-4519-861a-518b090cec4b" xsi:nil="true"/>
  </documentManagement>
</p:properties>
</file>

<file path=customXml/itemProps1.xml><?xml version="1.0" encoding="utf-8"?>
<ds:datastoreItem xmlns:ds="http://schemas.openxmlformats.org/officeDocument/2006/customXml" ds:itemID="{73440920-54BF-4029-A273-806C6ED35148}"/>
</file>

<file path=customXml/itemProps2.xml><?xml version="1.0" encoding="utf-8"?>
<ds:datastoreItem xmlns:ds="http://schemas.openxmlformats.org/officeDocument/2006/customXml" ds:itemID="{15ED9E6E-BCEB-4BC3-803E-FA5A14C2565C}"/>
</file>

<file path=customXml/itemProps3.xml><?xml version="1.0" encoding="utf-8"?>
<ds:datastoreItem xmlns:ds="http://schemas.openxmlformats.org/officeDocument/2006/customXml" ds:itemID="{2D63E7BD-E9CB-40D8-8402-D4A5289B6CF0}"/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</TotalTime>
  <Words>275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Calibri</vt:lpstr>
      <vt:lpstr>Calibri Light</vt:lpstr>
      <vt:lpstr>Retrospect</vt:lpstr>
      <vt:lpstr>Motorcycle Registrations</vt:lpstr>
      <vt:lpstr>Annual Registrations</vt:lpstr>
      <vt:lpstr>Question 12a</vt:lpstr>
      <vt:lpstr>Question 12b</vt:lpstr>
      <vt:lpstr>Question 12c</vt:lpstr>
      <vt:lpstr>Question 12d</vt:lpstr>
      <vt:lpstr>Question 12e</vt:lpstr>
    </vt:vector>
  </TitlesOfParts>
  <Company>West Virginia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Solution - Exam #2 Review: Motorcycle Registration Problem</dc:title>
  <dc:creator>CS101 Solution File</dc:creator>
  <dc:description>Solution - Exam #2 Review: Motorcycle Registration Problem</dc:description>
  <cp:lastModifiedBy>Brian Powell</cp:lastModifiedBy>
  <cp:revision>1</cp:revision>
  <dcterms:created xsi:type="dcterms:W3CDTF">2025-07-31T13:55:47Z</dcterms:created>
  <dcterms:modified xsi:type="dcterms:W3CDTF">2025-07-31T14:05:24Z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0x0101000BB9D8C422C5C247A9986974DA5711EF</vt:lpwstr>
  </property>
</Properties>
</file>